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31"/>
  </p:notesMasterIdLst>
  <p:handoutMasterIdLst>
    <p:handoutMasterId r:id="rId32"/>
  </p:handoutMasterIdLst>
  <p:sldIdLst>
    <p:sldId id="261" r:id="rId2"/>
    <p:sldId id="340" r:id="rId3"/>
    <p:sldId id="1234" r:id="rId4"/>
    <p:sldId id="1254" r:id="rId5"/>
    <p:sldId id="1485" r:id="rId6"/>
    <p:sldId id="914" r:id="rId7"/>
    <p:sldId id="1230" r:id="rId8"/>
    <p:sldId id="887" r:id="rId9"/>
    <p:sldId id="892" r:id="rId10"/>
    <p:sldId id="1261" r:id="rId11"/>
    <p:sldId id="1245" r:id="rId12"/>
    <p:sldId id="1486" r:id="rId13"/>
    <p:sldId id="895" r:id="rId14"/>
    <p:sldId id="437" r:id="rId15"/>
    <p:sldId id="890" r:id="rId16"/>
    <p:sldId id="1259" r:id="rId17"/>
    <p:sldId id="1258" r:id="rId18"/>
    <p:sldId id="894" r:id="rId19"/>
    <p:sldId id="1251" r:id="rId20"/>
    <p:sldId id="565" r:id="rId21"/>
    <p:sldId id="1236" r:id="rId22"/>
    <p:sldId id="1260" r:id="rId23"/>
    <p:sldId id="398" r:id="rId24"/>
    <p:sldId id="1262" r:id="rId25"/>
    <p:sldId id="487" r:id="rId26"/>
    <p:sldId id="573" r:id="rId27"/>
    <p:sldId id="569" r:id="rId28"/>
    <p:sldId id="260" r:id="rId29"/>
    <p:sldId id="1492" r:id="rId30"/>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0" userDrawn="1">
          <p15:clr>
            <a:srgbClr val="A4A3A4"/>
          </p15:clr>
        </p15:guide>
        <p15:guide id="2" pos="67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254"/>
    <a:srgbClr val="FF33CC"/>
    <a:srgbClr val="0099CC"/>
    <a:srgbClr val="BFBFBF"/>
    <a:srgbClr val="669900"/>
    <a:srgbClr val="FF0D0D"/>
    <a:srgbClr val="177784"/>
    <a:srgbClr val="0070C0"/>
    <a:srgbClr val="00A1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8" autoAdjust="0"/>
    <p:restoredTop sz="94595" autoAdjust="0"/>
  </p:normalViewPr>
  <p:slideViewPr>
    <p:cSldViewPr snapToGrid="0">
      <p:cViewPr varScale="1">
        <p:scale>
          <a:sx n="150" d="100"/>
          <a:sy n="150" d="100"/>
        </p:scale>
        <p:origin x="3102" y="108"/>
      </p:cViewPr>
      <p:guideLst>
        <p:guide orient="horz" pos="880"/>
        <p:guide pos="6752"/>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FB75EA-7BF7-43CC-B81F-37CA23BC5823}" type="slidenum">
              <a:rPr lang="en-CA" smtClean="0"/>
              <a:t>‹#›</a:t>
            </a:fld>
            <a:endParaRPr lang="en-CA" dirty="0"/>
          </a:p>
        </p:txBody>
      </p:sp>
    </p:spTree>
    <p:extLst>
      <p:ext uri="{BB962C8B-B14F-4D97-AF65-F5344CB8AC3E}">
        <p14:creationId xmlns:p14="http://schemas.microsoft.com/office/powerpoint/2010/main" val="83676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FAB41C-FD90-4738-AB93-EE25286F6313}" type="slidenum">
              <a:rPr lang="en-CA" smtClean="0"/>
              <a:t>‹#›</a:t>
            </a:fld>
            <a:endParaRPr lang="en-CA" dirty="0"/>
          </a:p>
        </p:txBody>
      </p:sp>
    </p:spTree>
    <p:extLst>
      <p:ext uri="{BB962C8B-B14F-4D97-AF65-F5344CB8AC3E}">
        <p14:creationId xmlns:p14="http://schemas.microsoft.com/office/powerpoint/2010/main" val="743695176"/>
      </p:ext>
    </p:extLst>
  </p:cSld>
  <p:clrMap bg1="lt1" tx1="dk1" bg2="lt2" tx2="dk2" accent1="accent1" accent2="accent2" accent3="accent3" accent4="accent4" accent5="accent5" accent6="accent6" hlink="hlink" folHlink="folHlink"/>
  <p:notesStyle>
    <a:lvl1pPr marL="228594" indent="-228594" algn="l" defTabSz="1219170" rtl="0" eaLnBrk="1" latinLnBrk="0" hangingPunct="1">
      <a:buFont typeface="Arial" panose="020B0604020202020204" pitchFamily="34" charset="0"/>
      <a:buChar char="•"/>
      <a:defRPr sz="1600" kern="1200">
        <a:solidFill>
          <a:schemeClr val="tx1"/>
        </a:solidFill>
        <a:latin typeface="+mn-lt"/>
        <a:ea typeface="+mn-ea"/>
        <a:cs typeface="+mn-cs"/>
      </a:defRPr>
    </a:lvl1pPr>
    <a:lvl2pPr marL="482588" indent="-228594" algn="l" defTabSz="1219170" rtl="0" eaLnBrk="1" latinLnBrk="0" hangingPunct="1">
      <a:buFont typeface="Courier New" panose="02070309020205020404" pitchFamily="49" charset="0"/>
      <a:buChar char="-"/>
      <a:defRPr sz="1600" kern="1200">
        <a:solidFill>
          <a:schemeClr val="tx1"/>
        </a:solidFill>
        <a:latin typeface="+mn-lt"/>
        <a:ea typeface="+mn-ea"/>
        <a:cs typeface="+mn-cs"/>
      </a:defRPr>
    </a:lvl2pPr>
    <a:lvl3pPr marL="706949" indent="-228594" algn="l" defTabSz="1219170" rtl="0" eaLnBrk="1" latinLnBrk="0" hangingPunct="1">
      <a:buFont typeface="Courier New" panose="02070309020205020404" pitchFamily="49" charset="0"/>
      <a:buChar char="o"/>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endParaRPr lang="en-CA" dirty="0">
              <a:latin typeface="+mj-lt"/>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a:t>
            </a:fld>
            <a:endParaRPr lang="en-CA" dirty="0"/>
          </a:p>
        </p:txBody>
      </p:sp>
    </p:spTree>
    <p:extLst>
      <p:ext uri="{BB962C8B-B14F-4D97-AF65-F5344CB8AC3E}">
        <p14:creationId xmlns:p14="http://schemas.microsoft.com/office/powerpoint/2010/main" val="151167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20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11</a:t>
            </a:fld>
            <a:endParaRPr lang="en-US" dirty="0"/>
          </a:p>
        </p:txBody>
      </p:sp>
    </p:spTree>
    <p:extLst>
      <p:ext uri="{BB962C8B-B14F-4D97-AF65-F5344CB8AC3E}">
        <p14:creationId xmlns:p14="http://schemas.microsoft.com/office/powerpoint/2010/main" val="50580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13</a:t>
            </a:fld>
            <a:endParaRPr lang="en-CA" dirty="0"/>
          </a:p>
        </p:txBody>
      </p:sp>
    </p:spTree>
    <p:extLst>
      <p:ext uri="{BB962C8B-B14F-4D97-AF65-F5344CB8AC3E}">
        <p14:creationId xmlns:p14="http://schemas.microsoft.com/office/powerpoint/2010/main" val="75430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marL="0" indent="0">
              <a:buNone/>
            </a:pPr>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15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53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7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47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29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20</a:t>
            </a:fld>
            <a:endParaRPr lang="en-CA" dirty="0"/>
          </a:p>
        </p:txBody>
      </p:sp>
    </p:spTree>
    <p:extLst>
      <p:ext uri="{BB962C8B-B14F-4D97-AF65-F5344CB8AC3E}">
        <p14:creationId xmlns:p14="http://schemas.microsoft.com/office/powerpoint/2010/main" val="7387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53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22</a:t>
            </a:fld>
            <a:endParaRPr lang="en-US" dirty="0"/>
          </a:p>
        </p:txBody>
      </p:sp>
    </p:spTree>
    <p:extLst>
      <p:ext uri="{BB962C8B-B14F-4D97-AF65-F5344CB8AC3E}">
        <p14:creationId xmlns:p14="http://schemas.microsoft.com/office/powerpoint/2010/main" val="10053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42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25</a:t>
            </a:fld>
            <a:endParaRPr lang="en-US" dirty="0"/>
          </a:p>
        </p:txBody>
      </p:sp>
    </p:spTree>
    <p:extLst>
      <p:ext uri="{BB962C8B-B14F-4D97-AF65-F5344CB8AC3E}">
        <p14:creationId xmlns:p14="http://schemas.microsoft.com/office/powerpoint/2010/main" val="9996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E4635-3FE6-4EE0-8011-5CE72B04A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buClrTx/>
              <a:buSzTx/>
              <a:buAutoNum type="arabicParenR"/>
              <a:tabLst/>
              <a:defRPr/>
            </a:pPr>
            <a:endParaRPr kumimoji="0" lang="en-US" sz="1100" b="0" i="0" u="none" strike="noStrike" kern="1200" cap="none" spc="0" normalizeH="0" baseline="0" noProof="0" dirty="0">
              <a:ln>
                <a:noFill/>
              </a:ln>
              <a:solidFill>
                <a:srgbClr val="365254"/>
              </a:solidFill>
              <a:effectLst/>
              <a:uLnTx/>
              <a:uFillTx/>
              <a:cs typeface="Calibri Light" panose="020F03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85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7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73101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8</a:t>
            </a:fld>
            <a:endParaRPr lang="en-CA" dirty="0"/>
          </a:p>
        </p:txBody>
      </p:sp>
    </p:spTree>
    <p:extLst>
      <p:ext uri="{BB962C8B-B14F-4D97-AF65-F5344CB8AC3E}">
        <p14:creationId xmlns:p14="http://schemas.microsoft.com/office/powerpoint/2010/main" val="293752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70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bwMode="blackWhite">
          <a:xfrm>
            <a:off x="0" y="6202224"/>
            <a:ext cx="10416480"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13" name="TextBox 12"/>
          <p:cNvSpPr txBox="1"/>
          <p:nvPr userDrawn="1"/>
        </p:nvSpPr>
        <p:spPr bwMode="black">
          <a:xfrm>
            <a:off x="6842152" y="6296931"/>
            <a:ext cx="3478317" cy="461665"/>
          </a:xfrm>
          <a:prstGeom prst="rect">
            <a:avLst/>
          </a:prstGeom>
          <a:noFill/>
        </p:spPr>
        <p:txBody>
          <a:bodyPr wrap="square" rtlCol="0">
            <a:spAutoFit/>
          </a:bodyPr>
          <a:lstStyle/>
          <a:p>
            <a:pPr algn="r">
              <a:tabLst>
                <a:tab pos="1676358" algn="l"/>
              </a:tabLst>
            </a:pPr>
            <a:r>
              <a:rPr lang="en-CA" sz="2400" dirty="0">
                <a:solidFill>
                  <a:schemeClr val="bg1"/>
                </a:solidFill>
              </a:rPr>
              <a:t>   cihi.ca</a:t>
            </a:r>
            <a:r>
              <a:rPr lang="en-US" sz="2400" dirty="0">
                <a:solidFill>
                  <a:schemeClr val="bg1"/>
                </a:solidFill>
              </a:rPr>
              <a:t>	</a:t>
            </a:r>
            <a:r>
              <a:rPr lang="en-CA" sz="2400" dirty="0">
                <a:solidFill>
                  <a:schemeClr val="bg1"/>
                </a:solidFill>
              </a:rPr>
              <a:t>@cihi_icis</a:t>
            </a:r>
          </a:p>
        </p:txBody>
      </p:sp>
      <p:sp>
        <p:nvSpPr>
          <p:cNvPr id="2" name="Title 1"/>
          <p:cNvSpPr>
            <a:spLocks noGrp="1"/>
          </p:cNvSpPr>
          <p:nvPr>
            <p:ph type="title" hasCustomPrompt="1"/>
          </p:nvPr>
        </p:nvSpPr>
        <p:spPr>
          <a:xfrm>
            <a:off x="1722187" y="2301024"/>
            <a:ext cx="8446901" cy="624145"/>
          </a:xfrm>
        </p:spPr>
        <p:txBody>
          <a:bodyPr wrap="square" lIns="0" tIns="0" rIns="0" bIns="0" anchor="b" anchorCtr="0">
            <a:spAutoFit/>
          </a:bodyPr>
          <a:lstStyle>
            <a:lvl1pPr algn="l">
              <a:lnSpc>
                <a:spcPts val="4800"/>
              </a:lnSpc>
              <a:defRPr sz="4800" b="1">
                <a:solidFill>
                  <a:srgbClr val="365254"/>
                </a:solidFill>
              </a:defRPr>
            </a:lvl1pPr>
          </a:lstStyle>
          <a:p>
            <a:r>
              <a:rPr lang="en-US"/>
              <a:t>Click to edit title</a:t>
            </a:r>
            <a:endParaRPr lang="en-CA"/>
          </a:p>
        </p:txBody>
      </p:sp>
      <p:sp>
        <p:nvSpPr>
          <p:cNvPr id="7" name="TextBox 6"/>
          <p:cNvSpPr txBox="1"/>
          <p:nvPr userDrawn="1"/>
        </p:nvSpPr>
        <p:spPr>
          <a:xfrm>
            <a:off x="1720149" y="4650040"/>
            <a:ext cx="8448939" cy="492443"/>
          </a:xfrm>
          <a:prstGeom prst="rect">
            <a:avLst/>
          </a:prstGeom>
          <a:noFill/>
        </p:spPr>
        <p:txBody>
          <a:bodyPr wrap="square" lIns="0" tIns="0" rIns="0" bIns="0" rtlCol="0" anchor="b" anchorCtr="0">
            <a:spAutoFit/>
          </a:bodyPr>
          <a:lstStyle/>
          <a:p>
            <a:r>
              <a:rPr lang="en-CA" sz="3200" dirty="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373045" y="6350790"/>
            <a:ext cx="3034656" cy="369332"/>
          </a:xfrm>
          <a:prstGeom prst="rect">
            <a:avLst/>
          </a:prstGeom>
          <a:noFill/>
        </p:spPr>
        <p:txBody>
          <a:bodyPr wrap="square" lIns="0" tIns="0" rIns="0" bIns="0" numCol="1" spcCol="36000" anchor="ctr" anchorCtr="0">
            <a:spAutoFit/>
          </a:bodyPr>
          <a:lstStyle>
            <a:lvl1pPr marL="0" indent="0" algn="l">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3828968" y="6350789"/>
            <a:ext cx="3190285" cy="369332"/>
          </a:xfrm>
          <a:prstGeom prst="rect">
            <a:avLst/>
          </a:prstGeom>
          <a:noFill/>
        </p:spPr>
        <p:txBody>
          <a:bodyPr wrap="square" lIns="0" tIns="0" rIns="0" bIns="0" numCol="1" spcCol="36000" anchor="ctr" anchorCtr="0">
            <a:spAutoFit/>
          </a:bodyPr>
          <a:lstStyle>
            <a:lvl1pPr marL="0" indent="0" algn="r">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725773" y="3045884"/>
            <a:ext cx="8443316" cy="368562"/>
          </a:xfrm>
          <a:prstGeom prst="rect">
            <a:avLst/>
          </a:prstGeom>
        </p:spPr>
        <p:txBody>
          <a:bodyPr wrap="square" lIns="0" tIns="0" rIns="0" bIns="0">
            <a:spAutoFit/>
          </a:bodyPr>
          <a:lstStyle>
            <a:lvl1pPr marL="0" marR="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sz="2933" b="0">
                <a:solidFill>
                  <a:srgbClr val="177784"/>
                </a:solidFill>
              </a:defRPr>
            </a:lvl1pPr>
            <a:lvl2pPr marL="609585" indent="0">
              <a:buNone/>
              <a:defRPr sz="2933">
                <a:solidFill>
                  <a:srgbClr val="14838E"/>
                </a:solidFill>
              </a:defRPr>
            </a:lvl2pPr>
            <a:lvl3pPr marL="1219170" indent="0">
              <a:buNone/>
              <a:defRPr sz="2933">
                <a:solidFill>
                  <a:srgbClr val="14838E"/>
                </a:solidFill>
              </a:defRPr>
            </a:lvl3pPr>
            <a:lvl4pPr marL="1828754" indent="0">
              <a:buNone/>
              <a:defRPr sz="2933">
                <a:solidFill>
                  <a:srgbClr val="14838E"/>
                </a:solidFill>
              </a:defRPr>
            </a:lvl4pPr>
            <a:lvl5pPr marL="2438339" indent="0">
              <a:buNone/>
              <a:defRPr sz="2933">
                <a:solidFill>
                  <a:srgbClr val="14838E"/>
                </a:solidFill>
              </a:defRPr>
            </a:lvl5pPr>
          </a:lstStyle>
          <a:p>
            <a:pPr marL="0" marR="0" lvl="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10668000" y="6240360"/>
            <a:ext cx="13208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4" name="Picture 13" descr="CIHI on X">
            <a:extLst>
              <a:ext uri="{FF2B5EF4-FFF2-40B4-BE49-F238E27FC236}">
                <a16:creationId xmlns:a16="http://schemas.microsoft.com/office/drawing/2014/main" id="{BA99EB4F-ABAB-939F-8A66-9E3BB3F199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3490" y="6452292"/>
            <a:ext cx="177497" cy="166325"/>
          </a:xfrm>
          <a:prstGeom prst="rect">
            <a:avLst/>
          </a:prstGeom>
        </p:spPr>
      </p:pic>
    </p:spTree>
    <p:extLst>
      <p:ext uri="{BB962C8B-B14F-4D97-AF65-F5344CB8AC3E}">
        <p14:creationId xmlns:p14="http://schemas.microsoft.com/office/powerpoint/2010/main" val="408168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532699" y="2276872"/>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5931479" y="3042245"/>
            <a:ext cx="4800000" cy="1538883"/>
          </a:xfrm>
          <a:prstGeom prst="rect">
            <a:avLst/>
          </a:prstGeom>
        </p:spPr>
        <p:txBody>
          <a:bodyPr wrap="square" lIns="0" tIns="0" rIns="0" bIns="0" anchor="ctr" anchorCtr="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800"/>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91212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3552" y="1787960"/>
            <a:ext cx="5424000" cy="1477388"/>
          </a:xfrm>
          <a:prstGeom prst="rect">
            <a:avLst/>
          </a:prstGeom>
          <a:solidFill>
            <a:srgbClr val="14838E"/>
          </a:solidFill>
        </p:spPr>
        <p:txBody>
          <a:bodyPr wrap="square" lIns="288000" tIns="522000" rIns="720000" bIns="522000" anchor="t"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Sidebar text</a:t>
            </a:r>
          </a:p>
        </p:txBody>
      </p:sp>
      <p:sp>
        <p:nvSpPr>
          <p:cNvPr id="6"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5931479" y="1798120"/>
            <a:ext cx="4800000" cy="1474571"/>
          </a:xfrm>
          <a:prstGeom prst="rect">
            <a:avLst/>
          </a:prstGeom>
        </p:spPr>
        <p:txBody>
          <a:bodyPr wrap="square" lIns="0" tIns="0" rIns="0" bIns="0">
            <a:spAutoFit/>
          </a:bodyPr>
          <a:lstStyle>
            <a:lvl1pPr marL="243411" marR="0" indent="-243411" algn="l" defTabSz="1219170" rtl="0" eaLnBrk="1" fontAlgn="auto" latinLnBrk="0" hangingPunct="1">
              <a:lnSpc>
                <a:spcPts val="2800"/>
              </a:lnSpc>
              <a:spcBef>
                <a:spcPts val="800"/>
              </a:spcBef>
              <a:spcAft>
                <a:spcPts val="800"/>
              </a:spcAft>
              <a:buClrTx/>
              <a:buSzTx/>
              <a:buFont typeface="Calibri" panose="020F0502020204030204" pitchFamily="34" charset="0"/>
              <a:buChar char="•"/>
              <a:tabLst/>
              <a:defRPr sz="2267" b="0" baseline="0">
                <a:solidFill>
                  <a:schemeClr val="tx1"/>
                </a:solidFill>
              </a:defRPr>
            </a:lvl1pPr>
            <a:lvl2pPr marL="243411" indent="-234945">
              <a:lnSpc>
                <a:spcPts val="2800"/>
              </a:lnSpc>
              <a:spcBef>
                <a:spcPts val="800"/>
              </a:spcBef>
              <a:spcAft>
                <a:spcPts val="800"/>
              </a:spcAft>
              <a:buClrTx/>
              <a:buFont typeface="Calibri" panose="020F0502020204030204" pitchFamily="34" charset="0"/>
              <a:buChar char="•"/>
              <a:defRPr sz="2267" b="0">
                <a:solidFill>
                  <a:schemeClr val="tx1"/>
                </a:solidFill>
              </a:defRPr>
            </a:lvl2pPr>
            <a:lvl3pPr marL="243411" indent="-234945">
              <a:lnSpc>
                <a:spcPts val="2800"/>
              </a:lnSpc>
              <a:spcBef>
                <a:spcPts val="800"/>
              </a:spcBef>
              <a:spcAft>
                <a:spcPts val="800"/>
              </a:spcAft>
              <a:buClrTx/>
              <a:buFont typeface="Calibri" panose="020F050202020403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2679540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5200405" y="2264301"/>
            <a:ext cx="6991595" cy="2038247"/>
          </a:xfrm>
          <a:prstGeom prst="rect">
            <a:avLst/>
          </a:prstGeom>
          <a:solidFill>
            <a:srgbClr val="00A199"/>
          </a:solidFill>
        </p:spPr>
        <p:txBody>
          <a:bodyPr wrap="square" lIns="288000" tIns="522000" rIns="1260000" bIns="522000" anchor="ctr"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235961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4631267"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10"/>
          <p:cNvSpPr>
            <a:spLocks noGrp="1"/>
          </p:cNvSpPr>
          <p:nvPr>
            <p:ph type="body" sz="quarter" idx="14" hasCustomPrompt="1"/>
          </p:nvPr>
        </p:nvSpPr>
        <p:spPr>
          <a:xfrm>
            <a:off x="5931479" y="1220755"/>
            <a:ext cx="4800000" cy="1538883"/>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933"/>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0261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9904" y="1003844"/>
            <a:ext cx="5295403" cy="4555753"/>
          </a:xfrm>
          <a:prstGeom prst="rect">
            <a:avLst/>
          </a:prstGeom>
          <a:noFill/>
          <a:ln>
            <a:noFill/>
          </a:ln>
        </p:spPr>
      </p:pic>
    </p:spTree>
    <p:extLst>
      <p:ext uri="{BB962C8B-B14F-4D97-AF65-F5344CB8AC3E}">
        <p14:creationId xmlns:p14="http://schemas.microsoft.com/office/powerpoint/2010/main" val="2721781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0234" y="1003844"/>
            <a:ext cx="5294743" cy="4555753"/>
          </a:xfrm>
          <a:prstGeom prst="rect">
            <a:avLst/>
          </a:prstGeom>
          <a:noFill/>
          <a:ln>
            <a:noFill/>
          </a:ln>
        </p:spPr>
      </p:pic>
    </p:spTree>
    <p:extLst>
      <p:ext uri="{BB962C8B-B14F-4D97-AF65-F5344CB8AC3E}">
        <p14:creationId xmlns:p14="http://schemas.microsoft.com/office/powerpoint/2010/main" val="158355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11175337" y="6187909"/>
            <a:ext cx="1007435"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35627" y="2788197"/>
            <a:ext cx="6634544" cy="928836"/>
          </a:xfrm>
          <a:prstGeom prst="rect">
            <a:avLst/>
          </a:prstGeom>
          <a:noFill/>
          <a:ln>
            <a:noFill/>
          </a:ln>
        </p:spPr>
      </p:pic>
      <p:sp>
        <p:nvSpPr>
          <p:cNvPr id="7" name="TextBox 6"/>
          <p:cNvSpPr txBox="1"/>
          <p:nvPr userDrawn="1"/>
        </p:nvSpPr>
        <p:spPr bwMode="blackWhite">
          <a:xfrm>
            <a:off x="0" y="6200612"/>
            <a:ext cx="10429557"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4" name="TextBox 3">
            <a:extLst>
              <a:ext uri="{FF2B5EF4-FFF2-40B4-BE49-F238E27FC236}">
                <a16:creationId xmlns:a16="http://schemas.microsoft.com/office/drawing/2014/main" id="{8ABAE2BC-4E9E-B749-2D39-BC2771DC38EC}"/>
              </a:ext>
            </a:extLst>
          </p:cNvPr>
          <p:cNvSpPr txBox="1"/>
          <p:nvPr userDrawn="1"/>
        </p:nvSpPr>
        <p:spPr bwMode="black">
          <a:xfrm>
            <a:off x="635810" y="6296864"/>
            <a:ext cx="1543959" cy="461665"/>
          </a:xfrm>
          <a:prstGeom prst="rect">
            <a:avLst/>
          </a:prstGeom>
          <a:noFill/>
        </p:spPr>
        <p:txBody>
          <a:bodyPr wrap="square" rtlCol="0">
            <a:spAutoFit/>
          </a:bodyPr>
          <a:lstStyle/>
          <a:p>
            <a:pPr algn="r">
              <a:tabLst>
                <a:tab pos="1676358" algn="l"/>
              </a:tabLst>
            </a:pPr>
            <a:r>
              <a:rPr lang="en-CA" dirty="0">
                <a:solidFill>
                  <a:schemeClr val="bg1"/>
                </a:solidFill>
              </a:rPr>
              <a:t>@cihi_icis</a:t>
            </a:r>
          </a:p>
        </p:txBody>
      </p:sp>
      <p:pic>
        <p:nvPicPr>
          <p:cNvPr id="6" name="Picture 5" descr="A white x on a black background&#10;&#10;Description automatically generated">
            <a:extLst>
              <a:ext uri="{FF2B5EF4-FFF2-40B4-BE49-F238E27FC236}">
                <a16:creationId xmlns:a16="http://schemas.microsoft.com/office/drawing/2014/main" id="{D9248539-3957-B5B2-1266-3CDAA1510C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04" y="6398921"/>
            <a:ext cx="292206" cy="273815"/>
          </a:xfrm>
          <a:prstGeom prst="rect">
            <a:avLst/>
          </a:prstGeom>
        </p:spPr>
      </p:pic>
    </p:spTree>
    <p:extLst>
      <p:ext uri="{BB962C8B-B14F-4D97-AF65-F5344CB8AC3E}">
        <p14:creationId xmlns:p14="http://schemas.microsoft.com/office/powerpoint/2010/main" val="247260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4880" y="1827300"/>
            <a:ext cx="96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Tree>
    <p:extLst>
      <p:ext uri="{BB962C8B-B14F-4D97-AF65-F5344CB8AC3E}">
        <p14:creationId xmlns:p14="http://schemas.microsoft.com/office/powerpoint/2010/main" val="1752375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10"/>
          <p:cNvSpPr>
            <a:spLocks noGrp="1"/>
          </p:cNvSpPr>
          <p:nvPr>
            <p:ph type="body" sz="quarter" idx="14" hasCustomPrompt="1"/>
          </p:nvPr>
        </p:nvSpPr>
        <p:spPr>
          <a:xfrm>
            <a:off x="783770" y="1834923"/>
            <a:ext cx="9765757"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383628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5715" y="1827300"/>
            <a:ext cx="48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6251948" y="1827300"/>
            <a:ext cx="4800000" cy="923329"/>
          </a:xfrm>
          <a:prstGeom prst="rect">
            <a:avLst/>
          </a:prstGeom>
        </p:spPr>
        <p:txBody>
          <a:bodyPr wrap="square" lIns="0" tIns="0" rIns="0" bIns="0">
            <a:spAutoFit/>
          </a:bodyPr>
          <a:lstStyle>
            <a:lvl1pPr marL="243411" indent="-243411">
              <a:lnSpc>
                <a:spcPts val="28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ts val="28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a:t>Bullet 1</a:t>
            </a:r>
          </a:p>
          <a:p>
            <a:pPr lvl="1"/>
            <a:r>
              <a:rPr lang="en-US"/>
              <a:t>Bullet 2</a:t>
            </a:r>
          </a:p>
        </p:txBody>
      </p:sp>
    </p:spTree>
    <p:extLst>
      <p:ext uri="{BB962C8B-B14F-4D97-AF65-F5344CB8AC3E}">
        <p14:creationId xmlns:p14="http://schemas.microsoft.com/office/powerpoint/2010/main" val="145963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54743" y="1834923"/>
            <a:ext cx="4994785"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Clr>
                <a:srgbClr val="365254"/>
              </a:buClr>
              <a:buSzPct val="100000"/>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6251948" y="1834923"/>
            <a:ext cx="4800000" cy="1521784"/>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Calibri" panose="020F0502020204030204" pitchFamily="34" charset="0"/>
              <a:buChar char="•"/>
              <a:defRPr sz="2267" b="1">
                <a:solidFill>
                  <a:srgbClr val="365254"/>
                </a:solidFill>
              </a:defRPr>
            </a:lvl2pPr>
            <a:lvl3pPr marL="721766" indent="-243411">
              <a:lnSpc>
                <a:spcPts val="2800"/>
              </a:lnSpc>
              <a:spcBef>
                <a:spcPts val="800"/>
              </a:spcBef>
              <a:spcAft>
                <a:spcPts val="800"/>
              </a:spcAft>
              <a:buFont typeface="Calibri" panose="020F0502020204030204" pitchFamily="34" charset="0"/>
              <a:buChar char="‒"/>
              <a:defRPr sz="2133"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163576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875118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Tree>
    <p:extLst>
      <p:ext uri="{BB962C8B-B14F-4D97-AF65-F5344CB8AC3E}">
        <p14:creationId xmlns:p14="http://schemas.microsoft.com/office/powerpoint/2010/main" val="387097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5423925" y="2625362"/>
            <a:ext cx="5760000" cy="1607277"/>
          </a:xfrm>
          <a:prstGeom prst="rect">
            <a:avLst/>
          </a:prstGeom>
          <a:noFill/>
        </p:spPr>
        <p:txBody>
          <a:bodyPr wrap="square" lIns="0" tIns="0" rIns="0" bIns="0" anchor="ctr" anchorCtr="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a:solidFill>
                  <a:srgbClr val="365254"/>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rgbClr val="177784"/>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255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1582605" y="1622788"/>
            <a:ext cx="10609395" cy="2670022"/>
          </a:xfrm>
          <a:prstGeom prst="rect">
            <a:avLst/>
          </a:prstGeom>
          <a:solidFill>
            <a:srgbClr val="00A199"/>
          </a:solidFill>
        </p:spPr>
        <p:txBody>
          <a:bodyPr wrap="square" lIns="180000" tIns="522000" rIns="0" bIns="52200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baseline="0">
                <a:solidFill>
                  <a:schemeClr val="bg1"/>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chemeClr val="bg1"/>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bg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9016203" y="490769"/>
            <a:ext cx="1975947" cy="1978124"/>
          </a:xfrm>
          <a:prstGeom prst="rect">
            <a:avLst/>
          </a:prstGeom>
        </p:spPr>
        <p:txBody>
          <a:bodyPr>
            <a:normAutofit/>
          </a:bodyPr>
          <a:lstStyle>
            <a:lvl1pPr marL="0" indent="0" algn="ctr">
              <a:buNone/>
              <a:defRPr sz="2667">
                <a:solidFill>
                  <a:srgbClr val="002060"/>
                </a:solidFill>
              </a:defRPr>
            </a:lvl1pPr>
          </a:lstStyle>
          <a:p>
            <a:r>
              <a:rPr lang="en-CA" dirty="0"/>
              <a:t>Insert icon</a:t>
            </a:r>
            <a:br>
              <a:rPr lang="en-CA" dirty="0"/>
            </a:br>
            <a:r>
              <a:rPr lang="en-CA" dirty="0"/>
              <a:t>if needed</a:t>
            </a:r>
          </a:p>
        </p:txBody>
      </p:sp>
    </p:spTree>
    <p:extLst>
      <p:ext uri="{BB962C8B-B14F-4D97-AF65-F5344CB8AC3E}">
        <p14:creationId xmlns:p14="http://schemas.microsoft.com/office/powerpoint/2010/main" val="407554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781"/>
            <a:ext cx="10972800" cy="572144"/>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4673600" y="6398749"/>
            <a:ext cx="2844800" cy="205184"/>
          </a:xfrm>
          <a:prstGeom prst="rect">
            <a:avLst/>
          </a:prstGeom>
        </p:spPr>
        <p:txBody>
          <a:bodyPr vert="horz" lIns="0" tIns="0" rIns="0" bIns="0" rtlCol="0" anchor="t" anchorCtr="0">
            <a:spAutoFit/>
          </a:bodyPr>
          <a:lstStyle>
            <a:lvl1pPr algn="ctr">
              <a:defRPr sz="1333">
                <a:solidFill>
                  <a:schemeClr val="tx1">
                    <a:tint val="75000"/>
                  </a:schemeClr>
                </a:solidFill>
              </a:defRPr>
            </a:lvl1pPr>
          </a:lstStyle>
          <a:p>
            <a:fld id="{705A8334-9369-44D4-A315-FEF68A97AEA3}" type="slidenum">
              <a:rPr lang="en-CA" smtClean="0"/>
              <a:pPr/>
              <a:t>‹#›</a:t>
            </a:fld>
            <a:endParaRPr lang="en-CA" dirty="0"/>
          </a:p>
        </p:txBody>
      </p:sp>
      <p:sp>
        <p:nvSpPr>
          <p:cNvPr id="10" name="Text Placeholder 9"/>
          <p:cNvSpPr>
            <a:spLocks noGrp="1"/>
          </p:cNvSpPr>
          <p:nvPr>
            <p:ph type="body" idx="1"/>
          </p:nvPr>
        </p:nvSpPr>
        <p:spPr>
          <a:xfrm>
            <a:off x="924124" y="1827299"/>
            <a:ext cx="10972800" cy="2616101"/>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86925" y="6393305"/>
            <a:ext cx="660600" cy="236395"/>
          </a:xfrm>
          <a:prstGeom prst="rect">
            <a:avLst/>
          </a:prstGeom>
        </p:spPr>
      </p:pic>
    </p:spTree>
    <p:extLst>
      <p:ext uri="{BB962C8B-B14F-4D97-AF65-F5344CB8AC3E}">
        <p14:creationId xmlns:p14="http://schemas.microsoft.com/office/powerpoint/2010/main" val="14166746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l" defTabSz="1219170" rtl="0" eaLnBrk="1" latinLnBrk="0" hangingPunct="1">
        <a:lnSpc>
          <a:spcPts val="4400"/>
        </a:lnSpc>
        <a:spcBef>
          <a:spcPct val="0"/>
        </a:spcBef>
        <a:buNone/>
        <a:defRPr sz="4000" kern="1200">
          <a:solidFill>
            <a:srgbClr val="365254"/>
          </a:solidFill>
          <a:latin typeface="+mj-lt"/>
          <a:ea typeface="+mj-ea"/>
          <a:cs typeface="+mj-cs"/>
        </a:defRPr>
      </a:lvl1pPr>
    </p:titleStyle>
    <p:bodyStyle>
      <a:lvl1pPr marL="241294" indent="-241294" algn="l" defTabSz="1219170" rtl="0" eaLnBrk="1" latinLnBrk="0" hangingPunct="1">
        <a:lnSpc>
          <a:spcPts val="2800"/>
        </a:lnSpc>
        <a:spcBef>
          <a:spcPts val="800"/>
        </a:spcBef>
        <a:spcAft>
          <a:spcPts val="800"/>
        </a:spcAft>
        <a:buFont typeface="Arial" panose="020B0604020202020204" pitchFamily="34" charset="0"/>
        <a:buChar char="•"/>
        <a:defRPr sz="2267" b="1" kern="1200">
          <a:solidFill>
            <a:srgbClr val="365254"/>
          </a:solidFill>
          <a:latin typeface="+mn-lt"/>
          <a:ea typeface="+mn-ea"/>
          <a:cs typeface="+mn-cs"/>
        </a:defRPr>
      </a:lvl1pPr>
      <a:lvl2pPr marL="482588" indent="-228594" algn="l" defTabSz="1219170" rtl="0" eaLnBrk="1" latinLnBrk="0" hangingPunct="1">
        <a:lnSpc>
          <a:spcPts val="2800"/>
        </a:lnSpc>
        <a:spcBef>
          <a:spcPts val="800"/>
        </a:spcBef>
        <a:spcAft>
          <a:spcPts val="800"/>
        </a:spcAft>
        <a:buFont typeface="Courier New" panose="02070309020205020404" pitchFamily="49" charset="0"/>
        <a:buChar char="-"/>
        <a:tabLst/>
        <a:defRPr sz="2133" kern="1200">
          <a:solidFill>
            <a:schemeClr val="tx1"/>
          </a:solidFill>
          <a:latin typeface="+mn-lt"/>
          <a:ea typeface="+mn-ea"/>
          <a:cs typeface="+mn-cs"/>
        </a:defRPr>
      </a:lvl2pPr>
      <a:lvl3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3pPr>
      <a:lvl4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4pPr>
      <a:lvl5pPr marL="482588" indent="-228594" algn="l" defTabSz="1219170" rtl="0" eaLnBrk="1" latinLnBrk="0" hangingPunct="1">
        <a:lnSpc>
          <a:spcPts val="2800"/>
        </a:lnSpc>
        <a:spcBef>
          <a:spcPts val="800"/>
        </a:spcBef>
        <a:spcAft>
          <a:spcPts val="800"/>
        </a:spcAft>
        <a:buFont typeface="Courier New" panose="02070309020205020404" pitchFamily="49"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www.cihi.ca/sites/default/files/document/shp-companion-report-en.pdf" TargetMode="External"/><Relationship Id="rId4" Type="http://schemas.openxmlformats.org/officeDocument/2006/relationships/hyperlink" Target="https://yourhealthsystem.cihi.ca/hsp/inbrief?lang=en#!/indicators/080/hospital-stays-for-harm-caused-by-substance-use/;mapC1;mapLevel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hyperlink" Target="https://yourhealthsystem.cihi.ca/hsp/inbrief?lang=en#!/indicators/080/hospital-stays-for-harm-caused-by-substance-use/;mapC1;mapLevel2;/"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https://www.cihi.ca/sites/default/files/document/yhs-accessing-indicator-results-en.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8.sv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1.sv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sv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hyperlink" Target="https://www.cihi.ca/en/shared-health-priorities" TargetMode="External"/><Relationship Id="rId7" Type="http://schemas.openxmlformats.org/officeDocument/2006/relationships/hyperlink" Target="https://www.cihi.ca/e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mailto:sharedhealthpriorities@cihi.ca" TargetMode="External"/><Relationship Id="rId5" Type="http://schemas.openxmlformats.org/officeDocument/2006/relationships/hyperlink" Target="https://yourhealthsystem.cihi.ca/hsp/inbrief?lang=en&amp;_ga=2.223379096.2074457743.1652703855-1638105309.1634735771&amp;_gl=1*4f4ay5*_ga*MTYzODEwNTMwOS4xNjM0NzM1Nzcx*_ga_44X3CK377B*MTY1Mjg4NzYzMC40LjEuMTY1Mjg4NzgwMC4w" TargetMode="External"/><Relationship Id="rId4" Type="http://schemas.openxmlformats.org/officeDocument/2006/relationships/hyperlink" Target="https://www.cihi.ca/en/measuring-access-to-priority-health-servic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ourhealthsystem.cihi.ca/hsp/inbrief?lang=en&amp;_ga=2.128480588.1971647943.1621948957-1629139453.1574777912"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www.cihi.ca/en/shared-health-priorities" TargetMode="External"/><Relationship Id="rId10" Type="http://schemas.openxmlformats.org/officeDocument/2006/relationships/image" Target="../media/image19.jpeg"/><Relationship Id="rId4" Type="http://schemas.openxmlformats.org/officeDocument/2006/relationships/hyperlink" Target="https://www.cihi.ca/en/access-data-and-reports/indicators"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615" y="1331804"/>
            <a:ext cx="8446901" cy="2462213"/>
          </a:xfrm>
        </p:spPr>
        <p:txBody>
          <a:bodyPr/>
          <a:lstStyle/>
          <a:p>
            <a:r>
              <a:rPr lang="en-CA" dirty="0">
                <a:latin typeface="+mn-lt"/>
                <a:cs typeface="Calibri Light" panose="020F0302020204030204" pitchFamily="34" charset="0"/>
              </a:rPr>
              <a:t>Shared Health Priorities: </a:t>
            </a:r>
            <a:r>
              <a:rPr lang="en-US" altLang="en-US" sz="4400" b="0" dirty="0">
                <a:solidFill>
                  <a:schemeClr val="accent2"/>
                </a:solidFill>
                <a:latin typeface="+mn-lt"/>
                <a:ea typeface="Calibri" panose="020F0502020204030204" pitchFamily="34" charset="0"/>
                <a:cs typeface="Calibri Light" panose="020F0302020204030204" pitchFamily="34" charset="0"/>
              </a:rPr>
              <a:t>Measuring Access to Mental Health and Substance Use Services </a:t>
            </a:r>
            <a:r>
              <a:rPr lang="en-US" altLang="en-US" sz="4400" b="0" dirty="0">
                <a:latin typeface="+mn-lt"/>
                <a:ea typeface="Calibri" panose="020F0502020204030204" pitchFamily="34" charset="0"/>
                <a:cs typeface="Calibri Light" panose="020F0302020204030204" pitchFamily="34" charset="0"/>
              </a:rPr>
              <a:t>and </a:t>
            </a:r>
            <a:br>
              <a:rPr lang="en-US" altLang="en-US" sz="4400" b="0" dirty="0">
                <a:latin typeface="+mn-lt"/>
                <a:ea typeface="Calibri" panose="020F0502020204030204" pitchFamily="34" charset="0"/>
                <a:cs typeface="Calibri Light" panose="020F0302020204030204" pitchFamily="34" charset="0"/>
              </a:rPr>
            </a:br>
            <a:r>
              <a:rPr lang="en-US" altLang="en-US" sz="4400" b="0" dirty="0">
                <a:latin typeface="+mn-lt"/>
                <a:ea typeface="Calibri" panose="020F0502020204030204" pitchFamily="34" charset="0"/>
                <a:cs typeface="Calibri Light" panose="020F0302020204030204" pitchFamily="34" charset="0"/>
              </a:rPr>
              <a:t>to </a:t>
            </a:r>
            <a:r>
              <a:rPr lang="en-US" altLang="en-US" sz="4400" b="0" dirty="0">
                <a:solidFill>
                  <a:schemeClr val="accent2"/>
                </a:solidFill>
                <a:latin typeface="+mn-lt"/>
                <a:ea typeface="Calibri" panose="020F0502020204030204" pitchFamily="34" charset="0"/>
                <a:cs typeface="Calibri Light" panose="020F0302020204030204" pitchFamily="34" charset="0"/>
              </a:rPr>
              <a:t>Home and Community Care</a:t>
            </a:r>
            <a:endParaRPr lang="en-CA" sz="4400" b="0" dirty="0">
              <a:latin typeface="+mn-lt"/>
              <a:cs typeface="Calibri Light" panose="020F0302020204030204" pitchFamily="34" charset="0"/>
            </a:endParaRPr>
          </a:p>
        </p:txBody>
      </p:sp>
      <p:sp>
        <p:nvSpPr>
          <p:cNvPr id="5" name="Text Placeholder 5">
            <a:extLst>
              <a:ext uri="{FF2B5EF4-FFF2-40B4-BE49-F238E27FC236}">
                <a16:creationId xmlns:a16="http://schemas.microsoft.com/office/drawing/2014/main" id="{1DD8E3D4-B3EB-4B57-9837-9D36CD623A5D}"/>
              </a:ext>
            </a:extLst>
          </p:cNvPr>
          <p:cNvSpPr>
            <a:spLocks noGrp="1"/>
          </p:cNvSpPr>
          <p:nvPr>
            <p:ph type="body" sz="quarter" idx="14"/>
          </p:nvPr>
        </p:nvSpPr>
        <p:spPr>
          <a:xfrm>
            <a:off x="1727201" y="3968421"/>
            <a:ext cx="8443316" cy="368648"/>
          </a:xfrm>
        </p:spPr>
        <p:txBody>
          <a:bodyPr/>
          <a:lstStyle/>
          <a:p>
            <a:r>
              <a:rPr lang="en-US" dirty="0"/>
              <a:t>Overview and Update</a:t>
            </a:r>
            <a:endParaRPr lang="en-US" dirty="0">
              <a:solidFill>
                <a:srgbClr val="FF0000"/>
              </a:solidFill>
            </a:endParaRPr>
          </a:p>
        </p:txBody>
      </p:sp>
      <p:sp>
        <p:nvSpPr>
          <p:cNvPr id="6" name="TextBox 5">
            <a:extLst>
              <a:ext uri="{FF2B5EF4-FFF2-40B4-BE49-F238E27FC236}">
                <a16:creationId xmlns:a16="http://schemas.microsoft.com/office/drawing/2014/main" id="{C4A56C9F-E5F4-4099-A25A-AC160360E5E2}"/>
              </a:ext>
            </a:extLst>
          </p:cNvPr>
          <p:cNvSpPr txBox="1"/>
          <p:nvPr/>
        </p:nvSpPr>
        <p:spPr>
          <a:xfrm>
            <a:off x="1720149" y="4650040"/>
            <a:ext cx="8448939" cy="492443"/>
          </a:xfrm>
          <a:prstGeom prst="rect">
            <a:avLst/>
          </a:prstGeom>
          <a:noFill/>
        </p:spPr>
        <p:txBody>
          <a:bodyPr wrap="square" lIns="0" tIns="0" rIns="0" bIns="0" rtlCol="0" anchor="b" anchorCtr="0">
            <a:spAutoFit/>
          </a:bodyPr>
          <a:lstStyle/>
          <a:p>
            <a:r>
              <a:rPr lang="en-CA" sz="3200" dirty="0">
                <a:solidFill>
                  <a:srgbClr val="ED7024"/>
                </a:solidFill>
              </a:rPr>
              <a:t>Canadian Institute for Health Information</a:t>
            </a:r>
          </a:p>
        </p:txBody>
      </p:sp>
      <p:sp>
        <p:nvSpPr>
          <p:cNvPr id="3" name="Content Placeholder 2"/>
          <p:cNvSpPr>
            <a:spLocks noGrp="1"/>
          </p:cNvSpPr>
          <p:nvPr>
            <p:ph sz="quarter" idx="17"/>
          </p:nvPr>
        </p:nvSpPr>
        <p:spPr/>
        <p:txBody>
          <a:bodyPr/>
          <a:lstStyle/>
          <a:p>
            <a:r>
              <a:rPr lang="en-CA" dirty="0"/>
              <a:t>November 2023</a:t>
            </a:r>
          </a:p>
        </p:txBody>
      </p:sp>
      <p:sp>
        <p:nvSpPr>
          <p:cNvPr id="4" name="Content Placeholder 3"/>
          <p:cNvSpPr>
            <a:spLocks noGrp="1"/>
          </p:cNvSpPr>
          <p:nvPr>
            <p:ph sz="quarter" idx="11"/>
          </p:nvPr>
        </p:nvSpPr>
        <p:spPr>
          <a:xfrm>
            <a:off x="2670630" y="6355918"/>
            <a:ext cx="4348624" cy="359073"/>
          </a:xfrm>
        </p:spPr>
        <p:txBody>
          <a:bodyPr/>
          <a:lstStyle/>
          <a:p>
            <a:r>
              <a:rPr lang="en-CA" dirty="0"/>
              <a:t>sharedhealthpriorities@cihi.ca</a:t>
            </a:r>
          </a:p>
        </p:txBody>
      </p:sp>
    </p:spTree>
    <p:extLst>
      <p:ext uri="{BB962C8B-B14F-4D97-AF65-F5344CB8AC3E}">
        <p14:creationId xmlns:p14="http://schemas.microsoft.com/office/powerpoint/2010/main" val="301620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800" y="484499"/>
            <a:ext cx="10972800" cy="1354217"/>
          </a:xfrm>
        </p:spPr>
        <p:txBody>
          <a:bodyPr/>
          <a:lstStyle/>
          <a:p>
            <a:pPr>
              <a:lnSpc>
                <a:spcPct val="100000"/>
              </a:lnSpc>
            </a:pPr>
            <a:r>
              <a:rPr lang="en-US" dirty="0"/>
              <a:t>Indicator reporting example (continued)</a:t>
            </a:r>
            <a:br>
              <a:rPr lang="en-US" dirty="0"/>
            </a:br>
            <a:r>
              <a:rPr lang="en-US" sz="2400" dirty="0"/>
              <a:t>Hospital Stays for Harm Caused by Substance Use, </a:t>
            </a:r>
            <a:br>
              <a:rPr lang="en-US" sz="2400" dirty="0"/>
            </a:br>
            <a:r>
              <a:rPr lang="en-US" sz="2400" dirty="0"/>
              <a:t>2022–2023 (per 100,000) — Indicator results</a:t>
            </a:r>
          </a:p>
        </p:txBody>
      </p:sp>
      <p:pic>
        <p:nvPicPr>
          <p:cNvPr id="9" name="Picture 8" descr="Canada: 522, no assessment; B.C.: 754, below average performance; Alberta: 585, below average performance; Saskatchewan: 658, below average performance; Manitoba: 450, above average performance; Ontario: 411, above average performance; Quebec: 536, above average performance; New Brunswick: 379, above average performance; Nova Scotia: 405, above average performance; P.E.I.: 532, same as average performance; Newfoundland and Labrador: 361, above average performance; Yukon: 1,234, below average performance; Northwest Territories: 1,804, below average performance; Nunavut: 1,346, below average performance.">
            <a:extLst>
              <a:ext uri="{FF2B5EF4-FFF2-40B4-BE49-F238E27FC236}">
                <a16:creationId xmlns:a16="http://schemas.microsoft.com/office/drawing/2014/main" id="{99A23A03-278E-113D-26AB-90BFB3364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00" y="1954464"/>
            <a:ext cx="8723809" cy="3180952"/>
          </a:xfrm>
          <a:prstGeom prst="rect">
            <a:avLst/>
          </a:prstGeom>
        </p:spPr>
      </p:pic>
      <p:sp>
        <p:nvSpPr>
          <p:cNvPr id="89" name="TextBox 88">
            <a:extLst>
              <a:ext uri="{FF2B5EF4-FFF2-40B4-BE49-F238E27FC236}">
                <a16:creationId xmlns:a16="http://schemas.microsoft.com/office/drawing/2014/main" id="{7B907129-9797-D29E-A9B3-83AD8FE7B0CB}"/>
              </a:ext>
            </a:extLst>
          </p:cNvPr>
          <p:cNvSpPr txBox="1"/>
          <p:nvPr/>
        </p:nvSpPr>
        <p:spPr>
          <a:xfrm>
            <a:off x="580800" y="5251164"/>
            <a:ext cx="11102852" cy="1033616"/>
          </a:xfrm>
          <a:prstGeom prst="rect">
            <a:avLst/>
          </a:prstGeom>
          <a:noFill/>
          <a:ln w="12700">
            <a:noFill/>
          </a:ln>
        </p:spPr>
        <p:txBody>
          <a:bodyPr wrap="square" lIns="0" tIns="0" rIns="0" bIns="0" rtlCol="0" anchor="t">
            <a:spAutoFit/>
          </a:bodyPr>
          <a:lstStyle/>
          <a:p>
            <a:pPr defTabSz="1219140">
              <a:defRPr/>
            </a:pPr>
            <a:r>
              <a:rPr lang="en-CA" sz="1050" b="1" dirty="0">
                <a:solidFill>
                  <a:srgbClr val="000000"/>
                </a:solidFill>
                <a:latin typeface="Arial" panose="020B0604020202020204" pitchFamily="34" charset="0"/>
                <a:cs typeface="Arial" panose="020B0604020202020204" pitchFamily="34" charset="0"/>
              </a:rPr>
              <a:t>Notes</a:t>
            </a:r>
          </a:p>
          <a:p>
            <a:pPr defTabSz="1219140">
              <a:defRPr/>
            </a:pPr>
            <a:r>
              <a:rPr lang="en-CA" sz="1050" dirty="0">
                <a:solidFill>
                  <a:srgbClr val="000000"/>
                </a:solidFill>
                <a:latin typeface="Arial" panose="020B0604020202020204" pitchFamily="34" charset="0"/>
                <a:cs typeface="Arial" panose="020B0604020202020204" pitchFamily="34" charset="0"/>
              </a:rPr>
              <a:t>Canada rate is based on all data submitted to CIHI.</a:t>
            </a:r>
          </a:p>
          <a:p>
            <a:pPr defTabSz="914354"/>
            <a:r>
              <a:rPr lang="en-CA" sz="1050" dirty="0">
                <a:solidFill>
                  <a:srgbClr val="000000"/>
                </a:solidFill>
                <a:latin typeface="Arial" panose="020B0604020202020204" pitchFamily="34" charset="0"/>
                <a:cs typeface="Arial" panose="020B0604020202020204" pitchFamily="34" charset="0"/>
              </a:rPr>
              <a:t>Sex-, age- and substance-specific results are also available for this indicator.</a:t>
            </a:r>
          </a:p>
          <a:p>
            <a:pPr>
              <a:spcBef>
                <a:spcPts val="500"/>
              </a:spcBef>
            </a:pPr>
            <a:r>
              <a:rPr lang="en-US" sz="1050" b="1" dirty="0">
                <a:latin typeface="Arial" panose="020B0604020202020204" pitchFamily="34" charset="0"/>
                <a:cs typeface="Arial" panose="020B0604020202020204" pitchFamily="34" charset="0"/>
              </a:rPr>
              <a:t>Key links</a:t>
            </a:r>
          </a:p>
          <a:p>
            <a:r>
              <a:rPr lang="en-US" sz="1050" dirty="0">
                <a:latin typeface="Arial" panose="020B0604020202020204" pitchFamily="34" charset="0"/>
                <a:cs typeface="Arial" panose="020B0604020202020204" pitchFamily="34" charset="0"/>
              </a:rPr>
              <a:t>Indicator results with additional breakdowns are available in </a:t>
            </a:r>
            <a:r>
              <a:rPr lang="en-US" sz="1050" dirty="0">
                <a:latin typeface="Arial" panose="020B0604020202020204" pitchFamily="34" charset="0"/>
                <a:cs typeface="Arial" panose="020B0604020202020204" pitchFamily="34" charset="0"/>
                <a:hlinkClick r:id="rId4"/>
              </a:rPr>
              <a:t>YHS: In Brief</a:t>
            </a:r>
            <a:r>
              <a:rPr lang="en-US" sz="1050" dirty="0">
                <a:latin typeface="Arial" panose="020B0604020202020204" pitchFamily="34" charset="0"/>
                <a:cs typeface="Arial" panose="020B0604020202020204" pitchFamily="34" charset="0"/>
              </a:rPr>
              <a:t>.</a:t>
            </a:r>
          </a:p>
          <a:p>
            <a:r>
              <a:rPr lang="en-US" sz="1050" dirty="0">
                <a:latin typeface="Arial" panose="020B0604020202020204" pitchFamily="34" charset="0"/>
                <a:cs typeface="Arial" panose="020B0604020202020204" pitchFamily="34" charset="0"/>
              </a:rPr>
              <a:t>More information on the indicator, as well as contextual information, is available in the </a:t>
            </a:r>
            <a:r>
              <a:rPr lang="en-US" sz="1050" u="sng" dirty="0">
                <a:solidFill>
                  <a:srgbClr val="0000FF"/>
                </a:solidFill>
                <a:latin typeface="Arial" panose="020B0604020202020204" pitchFamily="34" charset="0"/>
                <a:ea typeface="Arial" panose="020B0604020202020204" pitchFamily="34" charset="0"/>
                <a:cs typeface="Arial" panose="020B0604020202020204" pitchFamily="34" charset="0"/>
                <a:hlinkClick r:id="rId5"/>
              </a:rPr>
              <a:t>2019 companion report</a:t>
            </a:r>
            <a:r>
              <a:rPr lang="en-US" sz="1050" dirty="0">
                <a:solidFill>
                  <a:srgbClr val="0000FF"/>
                </a:solidFill>
                <a:latin typeface="Arial" panose="020B0604020202020204" pitchFamily="34" charset="0"/>
                <a:ea typeface="Arial" panose="020B0604020202020204" pitchFamily="34" charset="0"/>
                <a:cs typeface="Arial" panose="020B0604020202020204" pitchFamily="34" charset="0"/>
              </a:rPr>
              <a:t>.</a:t>
            </a:r>
            <a:endParaRPr lang="en-CA" sz="1050" dirty="0">
              <a:solidFill>
                <a:srgbClr val="000000"/>
              </a:solidFill>
              <a:latin typeface="Arial" panose="020B0604020202020204" pitchFamily="34" charset="0"/>
              <a:cs typeface="Arial" panose="020B0604020202020204" pitchFamily="34" charset="0"/>
            </a:endParaRPr>
          </a:p>
        </p:txBody>
      </p:sp>
      <p:pic>
        <p:nvPicPr>
          <p:cNvPr id="58" name="Graphic 57">
            <a:extLst>
              <a:ext uri="{FF2B5EF4-FFF2-40B4-BE49-F238E27FC236}">
                <a16:creationId xmlns:a16="http://schemas.microsoft.com/office/drawing/2014/main" id="{A3FB639F-9C08-4FBA-9412-AFBE9A14256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2389" y="191403"/>
            <a:ext cx="1219200" cy="1219200"/>
          </a:xfrm>
          <a:prstGeom prst="rect">
            <a:avLst/>
          </a:prstGeom>
        </p:spPr>
      </p:pic>
    </p:spTree>
    <p:extLst>
      <p:ext uri="{BB962C8B-B14F-4D97-AF65-F5344CB8AC3E}">
        <p14:creationId xmlns:p14="http://schemas.microsoft.com/office/powerpoint/2010/main" val="66775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E01DF-385A-4C36-A3A5-D0DC93BB82CC}"/>
              </a:ext>
            </a:extLst>
          </p:cNvPr>
          <p:cNvSpPr>
            <a:spLocks noGrp="1"/>
          </p:cNvSpPr>
          <p:nvPr>
            <p:ph type="title"/>
          </p:nvPr>
        </p:nvSpPr>
        <p:spPr>
          <a:xfrm>
            <a:off x="585714" y="494024"/>
            <a:ext cx="9534144" cy="1354217"/>
          </a:xfrm>
        </p:spPr>
        <p:txBody>
          <a:bodyPr/>
          <a:lstStyle/>
          <a:p>
            <a:pPr>
              <a:lnSpc>
                <a:spcPct val="100000"/>
              </a:lnSpc>
            </a:pPr>
            <a:r>
              <a:rPr lang="en-US" dirty="0"/>
              <a:t>Indicator reporting example (continued)</a:t>
            </a:r>
            <a:br>
              <a:rPr lang="en-US" dirty="0"/>
            </a:br>
            <a:r>
              <a:rPr lang="en-US" sz="2400" dirty="0"/>
              <a:t>Hospital Stays for Harm Caused by Substance Use, per 100,000 </a:t>
            </a:r>
            <a:br>
              <a:rPr lang="en-US" sz="2400" dirty="0"/>
            </a:br>
            <a:r>
              <a:rPr lang="en-US" sz="2400" dirty="0"/>
              <a:t>(2017–2018 to 2022–2023) — Trend results </a:t>
            </a:r>
          </a:p>
        </p:txBody>
      </p:sp>
      <p:grpSp>
        <p:nvGrpSpPr>
          <p:cNvPr id="8" name="Group 7" descr="Screenshot of customizable graph from Your Health System showing national-level results for the indicator Hospital Stays for Harm Caused by Substance Use. The number of hospital stays in Canada for harm caused by substance use, per 100,000 population, rose steadily from 2017–2018 to 2021–2022 before dropping in 2022–2023.">
            <a:extLst>
              <a:ext uri="{FF2B5EF4-FFF2-40B4-BE49-F238E27FC236}">
                <a16:creationId xmlns:a16="http://schemas.microsoft.com/office/drawing/2014/main" id="{7C6DB2C7-6588-DF2C-6BDB-E451BD1A8ADB}"/>
              </a:ext>
            </a:extLst>
          </p:cNvPr>
          <p:cNvGrpSpPr>
            <a:grpSpLocks noChangeAspect="1"/>
          </p:cNvGrpSpPr>
          <p:nvPr/>
        </p:nvGrpSpPr>
        <p:grpSpPr>
          <a:xfrm>
            <a:off x="538652" y="1959713"/>
            <a:ext cx="8308188" cy="3566160"/>
            <a:chOff x="627859" y="1959713"/>
            <a:chExt cx="8866667" cy="3805879"/>
          </a:xfrm>
        </p:grpSpPr>
        <p:pic>
          <p:nvPicPr>
            <p:cNvPr id="7" name="Picture 6">
              <a:extLst>
                <a:ext uri="{FF2B5EF4-FFF2-40B4-BE49-F238E27FC236}">
                  <a16:creationId xmlns:a16="http://schemas.microsoft.com/office/drawing/2014/main" id="{85308B6D-6503-44FB-CA83-BCA46539D0C3}"/>
                </a:ext>
              </a:extLst>
            </p:cNvPr>
            <p:cNvPicPr>
              <a:picLocks noChangeAspect="1"/>
            </p:cNvPicPr>
            <p:nvPr/>
          </p:nvPicPr>
          <p:blipFill>
            <a:blip r:embed="rId3"/>
            <a:stretch>
              <a:fillRect/>
            </a:stretch>
          </p:blipFill>
          <p:spPr>
            <a:xfrm>
              <a:off x="627859" y="1959713"/>
              <a:ext cx="8866667" cy="3600000"/>
            </a:xfrm>
            <a:prstGeom prst="rect">
              <a:avLst/>
            </a:prstGeom>
          </p:spPr>
        </p:pic>
        <p:pic>
          <p:nvPicPr>
            <p:cNvPr id="13" name="Picture 12">
              <a:extLst>
                <a:ext uri="{FF2B5EF4-FFF2-40B4-BE49-F238E27FC236}">
                  <a16:creationId xmlns:a16="http://schemas.microsoft.com/office/drawing/2014/main" id="{79DD1CA1-88B1-55CF-E2E8-3269F0BA31EE}"/>
                </a:ext>
              </a:extLst>
            </p:cNvPr>
            <p:cNvPicPr>
              <a:picLocks noChangeAspect="1"/>
            </p:cNvPicPr>
            <p:nvPr/>
          </p:nvPicPr>
          <p:blipFill>
            <a:blip r:embed="rId4"/>
            <a:stretch>
              <a:fillRect/>
            </a:stretch>
          </p:blipFill>
          <p:spPr>
            <a:xfrm>
              <a:off x="4392605" y="5467454"/>
              <a:ext cx="1920361" cy="298138"/>
            </a:xfrm>
            <a:prstGeom prst="rect">
              <a:avLst/>
            </a:prstGeom>
          </p:spPr>
        </p:pic>
      </p:grpSp>
      <p:sp>
        <p:nvSpPr>
          <p:cNvPr id="5" name="TextBox 4">
            <a:extLst>
              <a:ext uri="{FF2B5EF4-FFF2-40B4-BE49-F238E27FC236}">
                <a16:creationId xmlns:a16="http://schemas.microsoft.com/office/drawing/2014/main" id="{D71AC5DD-2923-4330-9C46-ABC6836C9315}"/>
              </a:ext>
            </a:extLst>
          </p:cNvPr>
          <p:cNvSpPr txBox="1"/>
          <p:nvPr/>
        </p:nvSpPr>
        <p:spPr>
          <a:xfrm>
            <a:off x="585713" y="5680710"/>
            <a:ext cx="8950960" cy="710451"/>
          </a:xfrm>
          <a:prstGeom prst="rect">
            <a:avLst/>
          </a:prstGeom>
          <a:noFill/>
        </p:spPr>
        <p:txBody>
          <a:bodyPr wrap="square" lIns="0" tIns="0" rIns="0" bIns="0" rtlCol="0">
            <a:spAutoFit/>
          </a:bodyPr>
          <a:lstStyle/>
          <a:p>
            <a:r>
              <a:rPr lang="en-CA" sz="1050" b="1" dirty="0">
                <a:latin typeface="Arial" panose="020B0604020202020204" pitchFamily="34" charset="0"/>
                <a:cs typeface="Arial" panose="020B0604020202020204" pitchFamily="34" charset="0"/>
              </a:rPr>
              <a:t>Note</a:t>
            </a:r>
          </a:p>
          <a:p>
            <a:r>
              <a:rPr lang="en-US" sz="1050" dirty="0">
                <a:latin typeface="Arial" panose="020B0604020202020204" pitchFamily="34" charset="0"/>
                <a:cs typeface="Arial" panose="020B0604020202020204" pitchFamily="34" charset="0"/>
              </a:rPr>
              <a:t>Customizable graphs and interactive maps also available.</a:t>
            </a:r>
          </a:p>
          <a:p>
            <a:pPr>
              <a:spcBef>
                <a:spcPts val="500"/>
              </a:spcBef>
            </a:pPr>
            <a:r>
              <a:rPr lang="en-US" sz="1050" b="1" dirty="0">
                <a:latin typeface="Arial" panose="020B0604020202020204" pitchFamily="34" charset="0"/>
                <a:cs typeface="Arial" panose="020B0604020202020204" pitchFamily="34" charset="0"/>
              </a:rPr>
              <a:t>Key link</a:t>
            </a:r>
          </a:p>
          <a:p>
            <a:r>
              <a:rPr lang="en-US" sz="1050" dirty="0">
                <a:solidFill>
                  <a:srgbClr val="0070C0"/>
                </a:solidFill>
                <a:latin typeface="Arial" panose="020B0604020202020204" pitchFamily="34" charset="0"/>
                <a:cs typeface="Arial" panose="020B0604020202020204" pitchFamily="34" charset="0"/>
                <a:hlinkClick r:id="rId5"/>
              </a:rPr>
              <a:t>YHS: In Brief</a:t>
            </a:r>
            <a:r>
              <a:rPr lang="en-US" sz="1050" dirty="0">
                <a:latin typeface="Arial" panose="020B0604020202020204" pitchFamily="34" charset="0"/>
                <a:cs typeface="Arial" panose="020B0604020202020204" pitchFamily="34" charset="0"/>
              </a:rPr>
              <a:t>.</a:t>
            </a:r>
            <a:endParaRPr lang="en-US" sz="1050" dirty="0"/>
          </a:p>
        </p:txBody>
      </p:sp>
      <p:pic>
        <p:nvPicPr>
          <p:cNvPr id="12" name="Graphic 11">
            <a:extLst>
              <a:ext uri="{FF2B5EF4-FFF2-40B4-BE49-F238E27FC236}">
                <a16:creationId xmlns:a16="http://schemas.microsoft.com/office/drawing/2014/main" id="{2FBF0BB0-7742-429E-9122-B5831F7673C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2389" y="191403"/>
            <a:ext cx="1219200" cy="1219200"/>
          </a:xfrm>
          <a:prstGeom prst="rect">
            <a:avLst/>
          </a:prstGeom>
        </p:spPr>
      </p:pic>
    </p:spTree>
    <p:extLst>
      <p:ext uri="{BB962C8B-B14F-4D97-AF65-F5344CB8AC3E}">
        <p14:creationId xmlns:p14="http://schemas.microsoft.com/office/powerpoint/2010/main" val="28518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8B5C-4D13-4D15-85A6-126B711D8CD2}"/>
              </a:ext>
            </a:extLst>
          </p:cNvPr>
          <p:cNvSpPr>
            <a:spLocks noGrp="1"/>
          </p:cNvSpPr>
          <p:nvPr>
            <p:ph type="title"/>
          </p:nvPr>
        </p:nvSpPr>
        <p:spPr>
          <a:xfrm>
            <a:off x="609600" y="580499"/>
            <a:ext cx="10972800" cy="572144"/>
          </a:xfrm>
        </p:spPr>
        <p:txBody>
          <a:bodyPr/>
          <a:lstStyle/>
          <a:p>
            <a:r>
              <a:rPr lang="en-US" dirty="0"/>
              <a:t>SHP indicators with region-level results in YHS</a:t>
            </a:r>
          </a:p>
        </p:txBody>
      </p:sp>
      <p:sp>
        <p:nvSpPr>
          <p:cNvPr id="3" name="Text Placeholder 2">
            <a:extLst>
              <a:ext uri="{FF2B5EF4-FFF2-40B4-BE49-F238E27FC236}">
                <a16:creationId xmlns:a16="http://schemas.microsoft.com/office/drawing/2014/main" id="{7D3D853E-0224-E22D-5703-79BCA4D41B80}"/>
              </a:ext>
            </a:extLst>
          </p:cNvPr>
          <p:cNvSpPr>
            <a:spLocks noGrp="1"/>
          </p:cNvSpPr>
          <p:nvPr>
            <p:ph type="body" sz="quarter" idx="10"/>
          </p:nvPr>
        </p:nvSpPr>
        <p:spPr>
          <a:xfrm>
            <a:off x="946150" y="1827213"/>
            <a:ext cx="4799013" cy="3282950"/>
          </a:xfrm>
        </p:spPr>
        <p:txBody>
          <a:bodyPr/>
          <a:lstStyle/>
          <a:p>
            <a:pPr marL="457200" lvl="0" indent="-457200">
              <a:buFont typeface="+mj-lt"/>
              <a:buAutoNum type="arabicPeriod"/>
            </a:pPr>
            <a:r>
              <a:rPr lang="en-US" sz="2400" dirty="0"/>
              <a:t>Hospital Stays for Harm </a:t>
            </a:r>
            <a:br>
              <a:rPr lang="en-US" sz="2400" dirty="0"/>
            </a:br>
            <a:r>
              <a:rPr lang="en-US" sz="2400" dirty="0"/>
              <a:t>Caused by Substance Use </a:t>
            </a:r>
          </a:p>
          <a:p>
            <a:pPr marL="457200" lvl="0" indent="-457200">
              <a:buFont typeface="+mj-lt"/>
              <a:buAutoNum type="arabicPeriod"/>
            </a:pPr>
            <a:r>
              <a:rPr lang="en-US" sz="2400" dirty="0"/>
              <a:t>Frequent Emergency Room </a:t>
            </a:r>
            <a:br>
              <a:rPr lang="en-US" sz="2400" dirty="0"/>
            </a:br>
            <a:r>
              <a:rPr lang="en-US" sz="2400" dirty="0"/>
              <a:t>Visits for Help With Mental Health and Substance Use</a:t>
            </a:r>
          </a:p>
          <a:p>
            <a:pPr marL="457200" lvl="0" indent="-457200">
              <a:buFont typeface="+mj-lt"/>
              <a:buAutoNum type="arabicPeriod"/>
            </a:pPr>
            <a:r>
              <a:rPr lang="en-US" sz="2400" dirty="0"/>
              <a:t>Hospital Stay Extended </a:t>
            </a:r>
            <a:br>
              <a:rPr lang="en-US" sz="2400" dirty="0"/>
            </a:br>
            <a:r>
              <a:rPr lang="en-US" sz="2400" dirty="0"/>
              <a:t>Until Home Care Services </a:t>
            </a:r>
            <a:br>
              <a:rPr lang="en-US" sz="2400" dirty="0"/>
            </a:br>
            <a:r>
              <a:rPr lang="en-US" sz="2400" dirty="0"/>
              <a:t>or Supports Ready </a:t>
            </a:r>
          </a:p>
        </p:txBody>
      </p:sp>
      <p:sp>
        <p:nvSpPr>
          <p:cNvPr id="9" name="Text Placeholder 8">
            <a:extLst>
              <a:ext uri="{FF2B5EF4-FFF2-40B4-BE49-F238E27FC236}">
                <a16:creationId xmlns:a16="http://schemas.microsoft.com/office/drawing/2014/main" id="{703D4892-287D-9945-BC8A-1463F235980F}"/>
              </a:ext>
            </a:extLst>
          </p:cNvPr>
          <p:cNvSpPr>
            <a:spLocks noGrp="1"/>
          </p:cNvSpPr>
          <p:nvPr>
            <p:ph type="body" sz="quarter" idx="11"/>
          </p:nvPr>
        </p:nvSpPr>
        <p:spPr>
          <a:xfrm>
            <a:off x="6251575" y="1827213"/>
            <a:ext cx="4800600" cy="1628459"/>
          </a:xfrm>
        </p:spPr>
        <p:txBody>
          <a:bodyPr/>
          <a:lstStyle/>
          <a:p>
            <a:pPr marL="457200" lvl="0" indent="-457200">
              <a:buFont typeface="+mj-lt"/>
              <a:buAutoNum type="arabicPeriod" startAt="4"/>
            </a:pPr>
            <a:r>
              <a:rPr lang="en-US" sz="2400" dirty="0"/>
              <a:t>Caregiver Distress </a:t>
            </a:r>
          </a:p>
          <a:p>
            <a:pPr marL="457200" lvl="0" indent="-457200">
              <a:buFont typeface="+mj-lt"/>
              <a:buAutoNum type="arabicPeriod" startAt="4"/>
            </a:pPr>
            <a:r>
              <a:rPr lang="en-US" sz="2400" dirty="0"/>
              <a:t>New Long-Term Care Residents Who Potentially Could Have </a:t>
            </a:r>
            <a:br>
              <a:rPr lang="en-US" sz="2400" dirty="0"/>
            </a:br>
            <a:r>
              <a:rPr lang="en-US" sz="2400" dirty="0"/>
              <a:t>Been Cared for at Home </a:t>
            </a:r>
          </a:p>
        </p:txBody>
      </p:sp>
      <p:sp>
        <p:nvSpPr>
          <p:cNvPr id="11" name="TextBox 10">
            <a:extLst>
              <a:ext uri="{FF2B5EF4-FFF2-40B4-BE49-F238E27FC236}">
                <a16:creationId xmlns:a16="http://schemas.microsoft.com/office/drawing/2014/main" id="{C13B3A44-074E-12F0-B0F8-BDCEE5DFA313}"/>
              </a:ext>
            </a:extLst>
          </p:cNvPr>
          <p:cNvSpPr txBox="1"/>
          <p:nvPr/>
        </p:nvSpPr>
        <p:spPr>
          <a:xfrm>
            <a:off x="6446839" y="3718144"/>
            <a:ext cx="4799012" cy="1569660"/>
          </a:xfrm>
          <a:prstGeom prst="rect">
            <a:avLst/>
          </a:prstGeom>
          <a:noFill/>
        </p:spPr>
        <p:txBody>
          <a:bodyPr wrap="square">
            <a:spAutoFit/>
          </a:bodyPr>
          <a:lstStyle/>
          <a:p>
            <a:pPr marL="115888" marR="0" lvl="0" algn="l" defTabSz="914400" rtl="0" eaLnBrk="1" fontAlgn="auto" latinLnBrk="0" hangingPunct="1">
              <a:lnSpc>
                <a:spcPct val="100000"/>
              </a:lnSpc>
              <a:spcBef>
                <a:spcPts val="0"/>
              </a:spcBef>
              <a:spcAft>
                <a:spcPts val="0"/>
              </a:spcAft>
              <a:buClrTx/>
              <a:buSzTx/>
              <a:tabLst/>
              <a:defRPr/>
            </a:pPr>
            <a:r>
              <a:rPr lang="en-US" dirty="0">
                <a:solidFill>
                  <a:srgbClr val="365254"/>
                </a:solidFill>
                <a:latin typeface="+mn-lt"/>
                <a:ea typeface="Arial" panose="020B0604020202020204" pitchFamily="34" charset="0"/>
                <a:cs typeface="Calibri"/>
              </a:rPr>
              <a:t>For </a:t>
            </a:r>
            <a:r>
              <a:rPr lang="en-US" i="0" dirty="0">
                <a:solidFill>
                  <a:srgbClr val="365254"/>
                </a:solidFill>
                <a:latin typeface="+mn-lt"/>
                <a:ea typeface="Arial" panose="020B0604020202020204" pitchFamily="34" charset="0"/>
                <a:cs typeface="Calibri"/>
              </a:rPr>
              <a:t>Self-Harm, Including Suicide, </a:t>
            </a:r>
            <a:br>
              <a:rPr lang="en-US" i="0" dirty="0">
                <a:solidFill>
                  <a:srgbClr val="365254"/>
                </a:solidFill>
                <a:latin typeface="+mn-lt"/>
                <a:ea typeface="Arial" panose="020B0604020202020204" pitchFamily="34" charset="0"/>
                <a:cs typeface="Calibri"/>
              </a:rPr>
            </a:br>
            <a:r>
              <a:rPr lang="en-US" dirty="0">
                <a:solidFill>
                  <a:srgbClr val="365254"/>
                </a:solidFill>
                <a:latin typeface="+mn-lt"/>
                <a:ea typeface="Arial" panose="020B0604020202020204" pitchFamily="34" charset="0"/>
                <a:cs typeface="Calibri"/>
              </a:rPr>
              <a:t>region-level results for Self-Harm Hospitalizations are available in </a:t>
            </a:r>
            <a:r>
              <a:rPr lang="en-US" dirty="0">
                <a:solidFill>
                  <a:schemeClr val="tx1"/>
                </a:solidFill>
                <a:latin typeface="+mn-lt"/>
                <a:ea typeface="Arial" panose="020B0604020202020204" pitchFamily="34" charset="0"/>
                <a:cs typeface="Calibri"/>
                <a:hlinkClick r:id="rId3"/>
              </a:rPr>
              <a:t>Your Health System: In Depth</a:t>
            </a:r>
            <a:endParaRPr lang="en-US" dirty="0">
              <a:solidFill>
                <a:schemeClr val="dk1"/>
              </a:solidFill>
              <a:effectLst/>
              <a:latin typeface="+mn-lt"/>
              <a:ea typeface="Calibri" panose="020F0502020204030204" pitchFamily="34" charset="0"/>
            </a:endParaRPr>
          </a:p>
        </p:txBody>
      </p:sp>
    </p:spTree>
    <p:extLst>
      <p:ext uri="{BB962C8B-B14F-4D97-AF65-F5344CB8AC3E}">
        <p14:creationId xmlns:p14="http://schemas.microsoft.com/office/powerpoint/2010/main" val="134658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key messages</a:t>
            </a:r>
          </a:p>
        </p:txBody>
      </p:sp>
      <p:sp>
        <p:nvSpPr>
          <p:cNvPr id="3" name="Text Placeholder 2"/>
          <p:cNvSpPr>
            <a:spLocks noGrp="1"/>
          </p:cNvSpPr>
          <p:nvPr>
            <p:ph type="body" sz="quarter" idx="10"/>
          </p:nvPr>
        </p:nvSpPr>
        <p:spPr>
          <a:xfrm>
            <a:off x="609600" y="1827300"/>
            <a:ext cx="5626536" cy="4103688"/>
          </a:xfrm>
        </p:spPr>
        <p:txBody>
          <a:bodyPr/>
          <a:lstStyle/>
          <a:p>
            <a:pPr>
              <a:lnSpc>
                <a:spcPct val="100000"/>
              </a:lnSpc>
            </a:pPr>
            <a:r>
              <a:rPr lang="en-US" sz="2000" dirty="0"/>
              <a:t>Over time, the SHP indicators will tell a clearer story about access to care across the country and will help identify where there are gaps in services.</a:t>
            </a:r>
          </a:p>
          <a:p>
            <a:pPr>
              <a:lnSpc>
                <a:spcPct val="100000"/>
              </a:lnSpc>
            </a:pPr>
            <a:r>
              <a:rPr lang="en-US" sz="2000" dirty="0"/>
              <a:t>Understanding where gaps exist will help improve care at the front lines and better meet the needs of Canadian patients and their families. </a:t>
            </a:r>
          </a:p>
          <a:p>
            <a:pPr>
              <a:lnSpc>
                <a:spcPct val="100000"/>
              </a:lnSpc>
            </a:pPr>
            <a:r>
              <a:rPr lang="en-US" sz="2000" dirty="0"/>
              <a:t>Reporting on each of the indicators will not </a:t>
            </a:r>
            <a:br>
              <a:rPr lang="en-US" sz="2000" dirty="0"/>
            </a:br>
            <a:r>
              <a:rPr lang="en-US" sz="2000" dirty="0"/>
              <a:t>lead to immediate change. The COVID-19 pandemic has also impacted these sectors </a:t>
            </a:r>
            <a:br>
              <a:rPr lang="en-US" sz="2000" dirty="0"/>
            </a:br>
            <a:r>
              <a:rPr lang="en-US" sz="2000" dirty="0"/>
              <a:t>in many ways. Results from the pandemic </a:t>
            </a:r>
            <a:br>
              <a:rPr lang="en-US" sz="2000" dirty="0"/>
            </a:br>
            <a:r>
              <a:rPr lang="en-US" sz="2000" dirty="0"/>
              <a:t>period, and trends over time, should be interpreted with caution. </a:t>
            </a:r>
            <a:endParaRPr lang="en-US" sz="2000" strike="sngStrike" dirty="0"/>
          </a:p>
        </p:txBody>
      </p:sp>
      <p:sp>
        <p:nvSpPr>
          <p:cNvPr id="8" name="Text Placeholder 7">
            <a:extLst>
              <a:ext uri="{FF2B5EF4-FFF2-40B4-BE49-F238E27FC236}">
                <a16:creationId xmlns:a16="http://schemas.microsoft.com/office/drawing/2014/main" id="{CB5D9E06-9750-8E71-80DC-072C96E07A01}"/>
              </a:ext>
            </a:extLst>
          </p:cNvPr>
          <p:cNvSpPr>
            <a:spLocks noGrp="1"/>
          </p:cNvSpPr>
          <p:nvPr>
            <p:ph type="body" sz="quarter" idx="11"/>
          </p:nvPr>
        </p:nvSpPr>
        <p:spPr>
          <a:xfrm>
            <a:off x="6583679" y="1827300"/>
            <a:ext cx="4908885" cy="4206280"/>
          </a:xfrm>
        </p:spPr>
        <p:txBody>
          <a:bodyPr vert="horz" wrap="square" lIns="0" tIns="0" rIns="0" bIns="0" rtlCol="0" anchor="t">
            <a:spAutoFit/>
          </a:bodyPr>
          <a:lstStyle/>
          <a:p>
            <a:pPr marL="243205" indent="-243205">
              <a:lnSpc>
                <a:spcPct val="100000"/>
              </a:lnSpc>
            </a:pPr>
            <a:r>
              <a:rPr lang="en-US" sz="2000" dirty="0"/>
              <a:t>Considerable efforts are being made </a:t>
            </a:r>
            <a:br>
              <a:rPr lang="en-US" sz="2000" dirty="0"/>
            </a:br>
            <a:r>
              <a:rPr lang="en-US" sz="2000" dirty="0"/>
              <a:t>by the provinces and territories to expand coverage in existing data holdings, to improve data quality, to develop common information standards and to explore new </a:t>
            </a:r>
            <a:br>
              <a:rPr lang="en-US" sz="2000" dirty="0"/>
            </a:br>
            <a:r>
              <a:rPr lang="en-US" sz="2000" dirty="0"/>
              <a:t>data sources for public reporting. Indicator results will be updated and refined as more and better data becomes available.</a:t>
            </a:r>
          </a:p>
          <a:p>
            <a:pPr marL="243205" indent="-243205">
              <a:lnSpc>
                <a:spcPct val="100000"/>
              </a:lnSpc>
            </a:pPr>
            <a:r>
              <a:rPr lang="en-US" sz="2000" dirty="0"/>
              <a:t>In early 2023, additional SHP areas were identified by federal, provincial and territorial governments for measurement and reporting. CIHI is working with stakeholders to advance this work. </a:t>
            </a:r>
            <a:endParaRPr lang="en-US" dirty="0"/>
          </a:p>
        </p:txBody>
      </p:sp>
    </p:spTree>
    <p:extLst>
      <p:ext uri="{BB962C8B-B14F-4D97-AF65-F5344CB8AC3E}">
        <p14:creationId xmlns:p14="http://schemas.microsoft.com/office/powerpoint/2010/main" val="107031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82738" y="1622425"/>
            <a:ext cx="10609262" cy="2413000"/>
          </a:xfrm>
          <a:prstGeom prst="rect">
            <a:avLst/>
          </a:prstGeom>
          <a:solidFill>
            <a:srgbClr val="00A199"/>
          </a:solidFill>
          <a:ln>
            <a:noFill/>
            <a:prstDash/>
          </a:ln>
          <a:effectLst/>
        </p:spPr>
        <p:txBody>
          <a:bodyPr rot="0" spcFirstLastPara="0" vertOverflow="overflow" horzOverflow="overflow" vert="horz" wrap="square" lIns="180000" tIns="522000" rIns="0" bIns="522000" numCol="1" spcCol="0" rtlCol="0" fromWordArt="0" anchor="t" anchorCtr="0" forceAA="0" compatLnSpc="1">
            <a:prstTxWarp prst="textNoShape">
              <a:avLst/>
            </a:prstTxWarp>
            <a:spAutoFit/>
          </a:bodyPr>
          <a:lstStyle/>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en-US" sz="4667" b="0" i="0" u="none" strike="noStrike" kern="1200" cap="none" spc="0" normalizeH="0" baseline="0" noProof="0" dirty="0">
                <a:ln>
                  <a:noFill/>
                </a:ln>
                <a:solidFill>
                  <a:schemeClr val="bg1"/>
                </a:solidFill>
                <a:effectLst/>
                <a:uLnTx/>
                <a:uFillTx/>
                <a:latin typeface="+mn-lt"/>
                <a:ea typeface="+mn-ea"/>
                <a:cs typeface="+mn-cs"/>
              </a:rPr>
              <a:t>Appendix A</a:t>
            </a:r>
          </a:p>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en-US" sz="2933" b="0" i="0" u="none" strike="noStrike" kern="1200" cap="none" spc="0" normalizeH="0" baseline="0" noProof="0" dirty="0">
                <a:ln>
                  <a:noFill/>
                </a:ln>
                <a:solidFill>
                  <a:schemeClr val="bg1"/>
                </a:solidFill>
                <a:effectLst/>
                <a:uLnTx/>
                <a:uFillTx/>
                <a:latin typeface="+mn-lt"/>
                <a:ea typeface="+mn-ea"/>
                <a:cs typeface="+mn-cs"/>
              </a:rPr>
              <a:t>Indicators of access to mental health and substance use services</a:t>
            </a:r>
          </a:p>
        </p:txBody>
      </p:sp>
    </p:spTree>
    <p:extLst>
      <p:ext uri="{BB962C8B-B14F-4D97-AF65-F5344CB8AC3E}">
        <p14:creationId xmlns:p14="http://schemas.microsoft.com/office/powerpoint/2010/main" val="360420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580500"/>
            <a:ext cx="9833112" cy="1477328"/>
          </a:xfrm>
        </p:spPr>
        <p:txBody>
          <a:bodyPr/>
          <a:lstStyle/>
          <a:p>
            <a:pPr>
              <a:lnSpc>
                <a:spcPct val="100000"/>
              </a:lnSpc>
            </a:pPr>
            <a:r>
              <a:rPr lang="en-US" sz="3600" dirty="0"/>
              <a:t>Navigation of Mental Health and </a:t>
            </a:r>
            <a:br>
              <a:rPr lang="en-US" sz="3600" dirty="0"/>
            </a:br>
            <a:r>
              <a:rPr lang="en-US" sz="3600" dirty="0"/>
              <a:t>Substance Use Services</a:t>
            </a:r>
            <a:br>
              <a:rPr lang="en-US" dirty="0"/>
            </a:br>
            <a:r>
              <a:rPr lang="en-CA" sz="2400" dirty="0"/>
              <a:t>Key findings, </a:t>
            </a:r>
            <a:r>
              <a:rPr lang="en-US" sz="2400" dirty="0"/>
              <a:t>2023</a:t>
            </a:r>
            <a:endParaRPr lang="en-CA" sz="2400" dirty="0"/>
          </a:p>
        </p:txBody>
      </p:sp>
      <p:pic>
        <p:nvPicPr>
          <p:cNvPr id="8" name="Picture 7" descr="2 in 5 Canadians said they always or usually had support navigating MHSU services. (Source: CIHI, 2023)">
            <a:extLst>
              <a:ext uri="{FF2B5EF4-FFF2-40B4-BE49-F238E27FC236}">
                <a16:creationId xmlns:a16="http://schemas.microsoft.com/office/drawing/2014/main" id="{9F66FDEE-6887-0B99-CFEC-59B4E45CF392}"/>
              </a:ext>
            </a:extLst>
          </p:cNvPr>
          <p:cNvPicPr>
            <a:picLocks noChangeAspect="1"/>
          </p:cNvPicPr>
          <p:nvPr/>
        </p:nvPicPr>
        <p:blipFill>
          <a:blip r:embed="rId3"/>
          <a:stretch>
            <a:fillRect/>
          </a:stretch>
        </p:blipFill>
        <p:spPr>
          <a:xfrm>
            <a:off x="588301" y="2612680"/>
            <a:ext cx="2041786" cy="2540594"/>
          </a:xfrm>
          <a:prstGeom prst="rect">
            <a:avLst/>
          </a:prstGeom>
        </p:spPr>
      </p:pic>
      <p:pic>
        <p:nvPicPr>
          <p:cNvPr id="2" name="Picture 1" descr="Canadians said that these would have helped them navigate MHSU services: choice of where, when and how services were provided; communication from and between providers; and support. (Source: CIHI, 2023)">
            <a:extLst>
              <a:ext uri="{FF2B5EF4-FFF2-40B4-BE49-F238E27FC236}">
                <a16:creationId xmlns:a16="http://schemas.microsoft.com/office/drawing/2014/main" id="{501D6567-EA33-BBCF-1FE4-7A02FDB9BB48}"/>
              </a:ext>
            </a:extLst>
          </p:cNvPr>
          <p:cNvPicPr>
            <a:picLocks noChangeAspect="1"/>
          </p:cNvPicPr>
          <p:nvPr/>
        </p:nvPicPr>
        <p:blipFill>
          <a:blip r:embed="rId4"/>
          <a:stretch>
            <a:fillRect/>
          </a:stretch>
        </p:blipFill>
        <p:spPr>
          <a:xfrm>
            <a:off x="3045865" y="2594440"/>
            <a:ext cx="3529678" cy="2216111"/>
          </a:xfrm>
          <a:prstGeom prst="rect">
            <a:avLst/>
          </a:prstGeom>
        </p:spPr>
      </p:pic>
      <p:pic>
        <p:nvPicPr>
          <p:cNvPr id="4" name="Picture 3" descr="A lower proportion of: Transgender and non-binary individuals; individuals with less than highs school education; individuals who identified as gay, lesbian or another sexual orientation; individuals with lower income, said they have the support necessary to navigate MHSU services. (Source: CIHI, 2023)">
            <a:extLst>
              <a:ext uri="{FF2B5EF4-FFF2-40B4-BE49-F238E27FC236}">
                <a16:creationId xmlns:a16="http://schemas.microsoft.com/office/drawing/2014/main" id="{F9C0085D-3A01-029A-2117-81310E7C89D2}"/>
              </a:ext>
            </a:extLst>
          </p:cNvPr>
          <p:cNvPicPr>
            <a:picLocks noChangeAspect="1"/>
          </p:cNvPicPr>
          <p:nvPr/>
        </p:nvPicPr>
        <p:blipFill>
          <a:blip r:embed="rId5"/>
          <a:stretch>
            <a:fillRect/>
          </a:stretch>
        </p:blipFill>
        <p:spPr>
          <a:xfrm>
            <a:off x="6611324" y="2997092"/>
            <a:ext cx="5305979" cy="1895248"/>
          </a:xfrm>
          <a:prstGeom prst="rect">
            <a:avLst/>
          </a:prstGeom>
        </p:spPr>
      </p:pic>
      <p:sp>
        <p:nvSpPr>
          <p:cNvPr id="16" name="TextBox 15">
            <a:extLst>
              <a:ext uri="{FF2B5EF4-FFF2-40B4-BE49-F238E27FC236}">
                <a16:creationId xmlns:a16="http://schemas.microsoft.com/office/drawing/2014/main" id="{E6A08F2D-3796-42B6-B947-1694B8A23D81}"/>
              </a:ext>
            </a:extLst>
          </p:cNvPr>
          <p:cNvSpPr txBox="1"/>
          <p:nvPr/>
        </p:nvSpPr>
        <p:spPr>
          <a:xfrm>
            <a:off x="617283" y="5765190"/>
            <a:ext cx="10800017" cy="584775"/>
          </a:xfrm>
          <a:prstGeom prst="rect">
            <a:avLst/>
          </a:prstGeom>
          <a:noFill/>
        </p:spPr>
        <p:txBody>
          <a:bodyPr wrap="square" lIns="0" tIns="45720" rIns="91440" bIns="45720" anchor="t">
            <a:spAutoFit/>
          </a:bodyPr>
          <a:lstStyle/>
          <a:p>
            <a:r>
              <a:rPr lang="en-US" sz="1600" b="1" dirty="0">
                <a:latin typeface="Calibri"/>
                <a:cs typeface="Calibri"/>
              </a:rPr>
              <a:t>Definition: </a:t>
            </a:r>
            <a:r>
              <a:rPr lang="en-US" sz="1600" dirty="0">
                <a:latin typeface="Calibri"/>
                <a:cs typeface="Calibri"/>
              </a:rPr>
              <a:t>Proportion of individuals age 15 and older who said that they always or usually had the support necessary to navigate mental health and substance use (MHSU) services in the past year once they accessed services.</a:t>
            </a:r>
          </a:p>
        </p:txBody>
      </p:sp>
      <p:pic>
        <p:nvPicPr>
          <p:cNvPr id="6" name="Graphic 5">
            <a:extLst>
              <a:ext uri="{FF2B5EF4-FFF2-40B4-BE49-F238E27FC236}">
                <a16:creationId xmlns:a16="http://schemas.microsoft.com/office/drawing/2014/main" id="{D3FBF2C6-FAFC-F20A-3830-51CBB5F8ABF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5056" y="192065"/>
            <a:ext cx="1216152" cy="1216152"/>
          </a:xfrm>
          <a:prstGeom prst="rect">
            <a:avLst/>
          </a:prstGeom>
        </p:spPr>
      </p:pic>
      <p:cxnSp>
        <p:nvCxnSpPr>
          <p:cNvPr id="7" name="Straight Connector 6">
            <a:extLs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56792E-5136-ACA7-2CB3-E3B159558076}"/>
              </a:ext>
              <a:ext uri="{C183D7F6-B498-43B3-948B-1728B52AA6E4}">
                <adec:decorative xmlns:adec="http://schemas.microsoft.com/office/drawing/2017/decorative" val="1"/>
              </a:ext>
            </a:extLst>
          </p:cNvPr>
          <p:cNvCxnSpPr>
            <a:cxnSpLocks/>
          </p:cNvCxnSpPr>
          <p:nvPr/>
        </p:nvCxnSpPr>
        <p:spPr>
          <a:xfrm>
            <a:off x="6544649" y="2447565"/>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5EFDEC-79AC-0710-7ADE-916B2CAF9766}"/>
              </a:ext>
              <a:ext uri="{C183D7F6-B498-43B3-948B-1728B52AA6E4}">
                <adec:decorative xmlns:adec="http://schemas.microsoft.com/office/drawing/2017/decorative" val="1"/>
              </a:ext>
            </a:extLst>
          </p:cNvPr>
          <p:cNvCxnSpPr>
            <a:cxnSpLocks/>
          </p:cNvCxnSpPr>
          <p:nvPr/>
        </p:nvCxnSpPr>
        <p:spPr>
          <a:xfrm>
            <a:off x="2938183" y="2447565"/>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3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580500"/>
            <a:ext cx="9772072" cy="1477328"/>
          </a:xfrm>
        </p:spPr>
        <p:txBody>
          <a:bodyPr/>
          <a:lstStyle/>
          <a:p>
            <a:pPr>
              <a:lnSpc>
                <a:spcPct val="100000"/>
              </a:lnSpc>
            </a:pPr>
            <a:r>
              <a:rPr lang="en-US" sz="3600" dirty="0"/>
              <a:t>Early Intervention for Mental Health and Substance</a:t>
            </a:r>
            <a:br>
              <a:rPr lang="en-US" sz="3600" dirty="0"/>
            </a:br>
            <a:r>
              <a:rPr lang="en-US" sz="3600" dirty="0"/>
              <a:t>Use Among Children and Youth</a:t>
            </a:r>
            <a:br>
              <a:rPr lang="en-US" dirty="0"/>
            </a:br>
            <a:r>
              <a:rPr lang="en-CA" sz="2400" dirty="0"/>
              <a:t>Key findings, </a:t>
            </a:r>
            <a:r>
              <a:rPr lang="en-US" sz="2400" dirty="0"/>
              <a:t>2023</a:t>
            </a:r>
            <a:endParaRPr lang="en-CA" sz="2400" dirty="0"/>
          </a:p>
        </p:txBody>
      </p:sp>
      <p:pic>
        <p:nvPicPr>
          <p:cNvPr id="12" name="Picture 11" descr="About 3 in 5 children and youth with early needs accessed at least one community mental health and/or substance use service; Source: CIHI, 2023">
            <a:extLst>
              <a:ext uri="{FF2B5EF4-FFF2-40B4-BE49-F238E27FC236}">
                <a16:creationId xmlns:a16="http://schemas.microsoft.com/office/drawing/2014/main" id="{7451E7C1-4F24-C736-73B5-FC83167A526A}"/>
              </a:ext>
            </a:extLst>
          </p:cNvPr>
          <p:cNvPicPr>
            <a:picLocks noChangeAspect="1"/>
          </p:cNvPicPr>
          <p:nvPr/>
        </p:nvPicPr>
        <p:blipFill>
          <a:blip r:embed="rId3"/>
          <a:stretch>
            <a:fillRect/>
          </a:stretch>
        </p:blipFill>
        <p:spPr>
          <a:xfrm>
            <a:off x="609599" y="2814437"/>
            <a:ext cx="3097681" cy="1683739"/>
          </a:xfrm>
          <a:prstGeom prst="rect">
            <a:avLst/>
          </a:prstGeom>
        </p:spPr>
      </p:pic>
      <p:pic>
        <p:nvPicPr>
          <p:cNvPr id="10" name="Picture 9" descr="About half of children and youth with early needs said that mental health and/or substance use services were not easy to access; Source: CIHI, 2023">
            <a:extLst>
              <a:ext uri="{FF2B5EF4-FFF2-40B4-BE49-F238E27FC236}">
                <a16:creationId xmlns:a16="http://schemas.microsoft.com/office/drawing/2014/main" id="{130AD040-85C9-D71A-3A57-9E5F4766F1CE}"/>
              </a:ext>
            </a:extLst>
          </p:cNvPr>
          <p:cNvPicPr>
            <a:picLocks noChangeAspect="1"/>
          </p:cNvPicPr>
          <p:nvPr/>
        </p:nvPicPr>
        <p:blipFill>
          <a:blip r:embed="rId4"/>
          <a:stretch>
            <a:fillRect/>
          </a:stretch>
        </p:blipFill>
        <p:spPr>
          <a:xfrm>
            <a:off x="4010586" y="2556208"/>
            <a:ext cx="1989776" cy="2082468"/>
          </a:xfrm>
          <a:prstGeom prst="rect">
            <a:avLst/>
          </a:prstGeom>
        </p:spPr>
      </p:pic>
      <p:pic>
        <p:nvPicPr>
          <p:cNvPr id="4" name="Picture 3" descr="Top 5 barriers to accessing mental health and substance use services for children and youth: &#10;74% Timing (including long wait times); 70% Feeling overwhelmed, uncomfortable; 57% Limited choices (appointment hours, office location); 52% Fear of what others would think (stigma); 50% Being misunderstood or dismissed; Source: CIHI, 2023&#10;">
            <a:extLst>
              <a:ext uri="{FF2B5EF4-FFF2-40B4-BE49-F238E27FC236}">
                <a16:creationId xmlns:a16="http://schemas.microsoft.com/office/drawing/2014/main" id="{02B3A754-1A7B-A8E8-A6DD-BCD8B287453B}"/>
              </a:ext>
            </a:extLst>
          </p:cNvPr>
          <p:cNvPicPr>
            <a:picLocks noChangeAspect="1"/>
          </p:cNvPicPr>
          <p:nvPr/>
        </p:nvPicPr>
        <p:blipFill>
          <a:blip r:embed="rId5"/>
          <a:stretch>
            <a:fillRect/>
          </a:stretch>
        </p:blipFill>
        <p:spPr>
          <a:xfrm>
            <a:off x="6312874" y="2574622"/>
            <a:ext cx="5537451" cy="1929177"/>
          </a:xfrm>
          <a:prstGeom prst="rect">
            <a:avLst/>
          </a:prstGeom>
        </p:spPr>
      </p:pic>
      <p:sp>
        <p:nvSpPr>
          <p:cNvPr id="16" name="TextBox 15">
            <a:extLst>
              <a:ext uri="{FF2B5EF4-FFF2-40B4-BE49-F238E27FC236}">
                <a16:creationId xmlns:a16="http://schemas.microsoft.com/office/drawing/2014/main" id="{E6A08F2D-3796-42B6-B947-1694B8A23D81}"/>
              </a:ext>
            </a:extLst>
          </p:cNvPr>
          <p:cNvSpPr txBox="1"/>
          <p:nvPr/>
        </p:nvSpPr>
        <p:spPr>
          <a:xfrm>
            <a:off x="609600" y="5765190"/>
            <a:ext cx="11240931" cy="584775"/>
          </a:xfrm>
          <a:prstGeom prst="rect">
            <a:avLst/>
          </a:prstGeom>
          <a:noFill/>
        </p:spPr>
        <p:txBody>
          <a:bodyPr wrap="square" lIns="0" tIns="45720" rIns="91440" bIns="45720" anchor="t">
            <a:spAutoFit/>
          </a:bodyPr>
          <a:lstStyle/>
          <a:p>
            <a:r>
              <a:rPr lang="en-US" sz="1600" b="1" dirty="0">
                <a:latin typeface="Calibri"/>
                <a:ea typeface="Calibri"/>
                <a:cs typeface="Calibri"/>
              </a:rPr>
              <a:t>Definition: </a:t>
            </a:r>
            <a:r>
              <a:rPr lang="en-US" sz="1600" dirty="0">
                <a:latin typeface="Calibri"/>
                <a:ea typeface="Calibri"/>
                <a:cs typeface="Calibri"/>
              </a:rPr>
              <a:t>Proportion of individuals age 13 to 24 with early mental health and substance use (MHSU) needs who accessed at least one community-based MHSU service in the last 6 months​.</a:t>
            </a:r>
          </a:p>
        </p:txBody>
      </p:sp>
      <p:pic>
        <p:nvPicPr>
          <p:cNvPr id="6" name="Graphic 5">
            <a:extLst>
              <a:ext uri="{FF2B5EF4-FFF2-40B4-BE49-F238E27FC236}">
                <a16:creationId xmlns:a16="http://schemas.microsoft.com/office/drawing/2014/main" id="{42E211BC-6464-84AA-2D7D-86621EFCED6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5056" y="192024"/>
            <a:ext cx="1216152" cy="1216152"/>
          </a:xfrm>
          <a:prstGeom prst="rect">
            <a:avLst/>
          </a:prstGeom>
        </p:spPr>
      </p:pic>
      <p:cxnSp>
        <p:nvCxnSpPr>
          <p:cNvPr id="8" name="Straight Connector 7">
            <a:extLst>
              <a:ext uri="{FF2B5EF4-FFF2-40B4-BE49-F238E27FC236}">
                <a16:creationId xmlns:a16="http://schemas.microsoft.com/office/drawing/2014/main" id="{3E52B814-86CE-3794-2A18-D01364549CF6}"/>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6BB05B-DE65-613D-BC35-C5806D001F73}"/>
              </a:ext>
              <a:ext uri="{C183D7F6-B498-43B3-948B-1728B52AA6E4}">
                <adec:decorative xmlns:adec="http://schemas.microsoft.com/office/drawing/2017/decorative" val="1"/>
              </a:ext>
            </a:extLst>
          </p:cNvPr>
          <p:cNvCxnSpPr>
            <a:cxnSpLocks/>
          </p:cNvCxnSpPr>
          <p:nvPr/>
        </p:nvCxnSpPr>
        <p:spPr>
          <a:xfrm>
            <a:off x="3858933" y="2356437"/>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7EBE53-D99B-9882-11E7-D0358A8231D9}"/>
              </a:ext>
              <a:ext uri="{C183D7F6-B498-43B3-948B-1728B52AA6E4}">
                <adec:decorative xmlns:adec="http://schemas.microsoft.com/office/drawing/2017/decorative" val="1"/>
              </a:ext>
            </a:extLst>
          </p:cNvPr>
          <p:cNvCxnSpPr>
            <a:cxnSpLocks/>
          </p:cNvCxnSpPr>
          <p:nvPr/>
        </p:nvCxnSpPr>
        <p:spPr>
          <a:xfrm>
            <a:off x="6208099" y="2363635"/>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1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1" y="580500"/>
            <a:ext cx="9963150" cy="923330"/>
          </a:xfrm>
        </p:spPr>
        <p:txBody>
          <a:bodyPr/>
          <a:lstStyle/>
          <a:p>
            <a:pPr>
              <a:lnSpc>
                <a:spcPct val="100000"/>
              </a:lnSpc>
            </a:pPr>
            <a:r>
              <a:rPr lang="en-US" sz="3500" dirty="0"/>
              <a:t>Wait Times for Community Mental Health Counselling</a:t>
            </a:r>
            <a:br>
              <a:rPr lang="en-US" dirty="0"/>
            </a:br>
            <a:r>
              <a:rPr lang="en-CA" sz="2400" dirty="0"/>
              <a:t>Key findings, </a:t>
            </a:r>
            <a:r>
              <a:rPr lang="en-US" sz="2400" dirty="0"/>
              <a:t>2022–2023</a:t>
            </a:r>
            <a:endParaRPr lang="en-CA" sz="2400" dirty="0"/>
          </a:p>
        </p:txBody>
      </p:sp>
      <p:pic>
        <p:nvPicPr>
          <p:cNvPr id="5" name="Picture 4" descr="Half of Canadians wait about a month for ongoing counselling services in the community, while 1 in 10  wait nearly 5 months.&#10;&#10;(Source: CIHI, 2022–2023)&#10;">
            <a:extLst>
              <a:ext uri="{FF2B5EF4-FFF2-40B4-BE49-F238E27FC236}">
                <a16:creationId xmlns:a16="http://schemas.microsoft.com/office/drawing/2014/main" id="{01A41C60-E1F6-AFE7-EBC1-1B429F0A5478}"/>
              </a:ext>
            </a:extLst>
          </p:cNvPr>
          <p:cNvPicPr>
            <a:picLocks noChangeAspect="1"/>
          </p:cNvPicPr>
          <p:nvPr/>
        </p:nvPicPr>
        <p:blipFill>
          <a:blip r:embed="rId3"/>
          <a:stretch>
            <a:fillRect/>
          </a:stretch>
        </p:blipFill>
        <p:spPr>
          <a:xfrm>
            <a:off x="466977" y="2058061"/>
            <a:ext cx="6695168" cy="2876549"/>
          </a:xfrm>
          <a:prstGeom prst="rect">
            <a:avLst/>
          </a:prstGeom>
        </p:spPr>
      </p:pic>
      <p:sp>
        <p:nvSpPr>
          <p:cNvPr id="9" name="Text Placeholder 3">
            <a:extLst>
              <a:ext uri="{FF2B5EF4-FFF2-40B4-BE49-F238E27FC236}">
                <a16:creationId xmlns:a16="http://schemas.microsoft.com/office/drawing/2014/main" id="{9291D4CE-7B8B-4236-8560-C80D400E7335}"/>
              </a:ext>
            </a:extLst>
          </p:cNvPr>
          <p:cNvSpPr txBox="1">
            <a:spLocks/>
          </p:cNvSpPr>
          <p:nvPr/>
        </p:nvSpPr>
        <p:spPr>
          <a:xfrm>
            <a:off x="7162145" y="2212512"/>
            <a:ext cx="4603361" cy="1938992"/>
          </a:xfrm>
          <a:prstGeom prst="rect">
            <a:avLst/>
          </a:prstGeom>
        </p:spPr>
        <p:txBody>
          <a:bodyPr vert="horz" wrap="square" lIns="0" tIns="0" rIns="0" bIns="0" rtlCol="0" anchor="t">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193" indent="-243193">
              <a:lnSpc>
                <a:spcPct val="100000"/>
              </a:lnSpc>
              <a:spcBef>
                <a:spcPts val="133"/>
              </a:spcBef>
              <a:spcAft>
                <a:spcPts val="133"/>
              </a:spcAft>
            </a:pPr>
            <a:r>
              <a:rPr lang="en-US" sz="1800" b="0" dirty="0"/>
              <a:t>Caution should be used when interpreting </a:t>
            </a:r>
            <a:br>
              <a:rPr lang="en-US" sz="1800" b="0" dirty="0"/>
            </a:br>
            <a:r>
              <a:rPr lang="en-US" sz="1800" b="0" dirty="0"/>
              <a:t>this data. </a:t>
            </a:r>
            <a:r>
              <a:rPr lang="en-US" sz="1800" b="0" dirty="0">
                <a:latin typeface="Calibri"/>
              </a:rPr>
              <a:t>The data comes from independent provincial and territorial systems, which have known variations in definitions. There is </a:t>
            </a:r>
            <a:br>
              <a:rPr lang="en-US" sz="1800" b="0" dirty="0">
                <a:latin typeface="Calibri"/>
              </a:rPr>
            </a:br>
            <a:r>
              <a:rPr lang="en-US" sz="1800" b="0" dirty="0">
                <a:latin typeface="Calibri"/>
              </a:rPr>
              <a:t>a commitment among jurisdictions to work </a:t>
            </a:r>
            <a:br>
              <a:rPr lang="en-US" sz="1800" b="0" dirty="0">
                <a:latin typeface="Calibri"/>
              </a:rPr>
            </a:br>
            <a:r>
              <a:rPr lang="en-US" sz="1800" b="0" dirty="0">
                <a:latin typeface="Calibri"/>
              </a:rPr>
              <a:t>toward harmonizing definitions and </a:t>
            </a:r>
            <a:br>
              <a:rPr lang="en-US" sz="1800" b="0" dirty="0">
                <a:latin typeface="Calibri"/>
              </a:rPr>
            </a:br>
            <a:r>
              <a:rPr lang="en-US" sz="1800" b="0" dirty="0">
                <a:latin typeface="Calibri"/>
              </a:rPr>
              <a:t>improving comparability of results.</a:t>
            </a:r>
            <a:endParaRPr lang="en-US" sz="1800" b="0" dirty="0"/>
          </a:p>
        </p:txBody>
      </p:sp>
      <p:sp>
        <p:nvSpPr>
          <p:cNvPr id="16" name="TextBox 15">
            <a:extLst>
              <a:ext uri="{FF2B5EF4-FFF2-40B4-BE49-F238E27FC236}">
                <a16:creationId xmlns:a16="http://schemas.microsoft.com/office/drawing/2014/main" id="{E6A08F2D-3796-42B6-B947-1694B8A23D81}"/>
              </a:ext>
            </a:extLst>
          </p:cNvPr>
          <p:cNvSpPr txBox="1"/>
          <p:nvPr/>
        </p:nvSpPr>
        <p:spPr>
          <a:xfrm>
            <a:off x="609601" y="5765190"/>
            <a:ext cx="10126216" cy="584775"/>
          </a:xfrm>
          <a:prstGeom prst="rect">
            <a:avLst/>
          </a:prstGeom>
          <a:noFill/>
        </p:spPr>
        <p:txBody>
          <a:bodyPr wrap="square" lIns="0">
            <a:spAutoFit/>
          </a:bodyPr>
          <a:lstStyle/>
          <a:p>
            <a:r>
              <a:rPr lang="en-US" sz="1600" b="1" dirty="0">
                <a:latin typeface="Calibri" panose="020F0502020204030204" pitchFamily="34" charset="0"/>
              </a:rPr>
              <a:t>Definition: </a:t>
            </a:r>
            <a:r>
              <a:rPr lang="en-US" sz="1600" dirty="0">
                <a:latin typeface="Calibri" panose="020F0502020204030204" pitchFamily="34" charset="0"/>
              </a:rPr>
              <a:t>The median number of calendar days a client waited for ongoing counselling services from the date the initial referral was received to the date of the first scheduled/booked counselling session.</a:t>
            </a:r>
            <a:endParaRPr lang="en-US" sz="1600" dirty="0"/>
          </a:p>
        </p:txBody>
      </p:sp>
      <p:pic>
        <p:nvPicPr>
          <p:cNvPr id="11" name="Graphic 10">
            <a:extLst>
              <a:ext uri="{FF2B5EF4-FFF2-40B4-BE49-F238E27FC236}">
                <a16:creationId xmlns:a16="http://schemas.microsoft.com/office/drawing/2014/main" id="{2C92BDB1-BE19-48EF-B1A0-426E92A6CCA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5816" y="189017"/>
            <a:ext cx="1219200" cy="1219200"/>
          </a:xfrm>
          <a:prstGeom prst="rect">
            <a:avLst/>
          </a:prstGeom>
        </p:spPr>
      </p:pic>
      <p:cxnSp>
        <p:nvCxnSpPr>
          <p:cNvPr id="6" name="Straight Connector 5">
            <a:extLst>
              <a:ext uri="{FF2B5EF4-FFF2-40B4-BE49-F238E27FC236}">
                <a16:creationId xmlns:a16="http://schemas.microsoft.com/office/drawing/2014/main" id="{4A784380-3CBC-7B69-1B5D-566657946B75}"/>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42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80499"/>
            <a:ext cx="8896350" cy="923330"/>
          </a:xfrm>
        </p:spPr>
        <p:txBody>
          <a:bodyPr/>
          <a:lstStyle/>
          <a:p>
            <a:pPr>
              <a:lnSpc>
                <a:spcPct val="100000"/>
              </a:lnSpc>
            </a:pPr>
            <a:r>
              <a:rPr lang="en-US" sz="3600" dirty="0"/>
              <a:t>Self-Harm, Including Suicide </a:t>
            </a:r>
            <a:br>
              <a:rPr lang="en-US" sz="3600" dirty="0"/>
            </a:br>
            <a:r>
              <a:rPr lang="en-CA" sz="2400" dirty="0"/>
              <a:t>Key findings, </a:t>
            </a:r>
            <a:r>
              <a:rPr lang="en-US" sz="2400" dirty="0"/>
              <a:t>2021–2022</a:t>
            </a:r>
            <a:endParaRPr lang="en-CA" sz="2400" dirty="0"/>
          </a:p>
        </p:txBody>
      </p:sp>
      <p:pic>
        <p:nvPicPr>
          <p:cNvPr id="5" name="Picture 4" descr="In 2021, 24,400 Canadians&#10;were hospitalized or died by intentionally harming themselves.&#10;(Source: CIHI, 2021)&#10;">
            <a:extLst>
              <a:ext uri="{FF2B5EF4-FFF2-40B4-BE49-F238E27FC236}">
                <a16:creationId xmlns:a16="http://schemas.microsoft.com/office/drawing/2014/main" id="{90D71123-9EA3-2D57-74D5-124B9542FDA2}"/>
              </a:ext>
            </a:extLst>
          </p:cNvPr>
          <p:cNvPicPr>
            <a:picLocks noChangeAspect="1"/>
          </p:cNvPicPr>
          <p:nvPr/>
        </p:nvPicPr>
        <p:blipFill>
          <a:blip r:embed="rId3"/>
          <a:stretch>
            <a:fillRect/>
          </a:stretch>
        </p:blipFill>
        <p:spPr>
          <a:xfrm>
            <a:off x="485776" y="1994473"/>
            <a:ext cx="2266949" cy="3041373"/>
          </a:xfrm>
          <a:prstGeom prst="rect">
            <a:avLst/>
          </a:prstGeom>
        </p:spPr>
      </p:pic>
      <p:pic>
        <p:nvPicPr>
          <p:cNvPr id="25" name="Picture 24" descr="About 1 in 14 of those hospitalized&#10;for self-harm have 2 or&#10;more hospital stays for&#10;self-harm in a year.&#10;(Source: CIHI, 2021)&#10;">
            <a:extLst>
              <a:ext uri="{FF2B5EF4-FFF2-40B4-BE49-F238E27FC236}">
                <a16:creationId xmlns:a16="http://schemas.microsoft.com/office/drawing/2014/main" id="{A3A5BC17-69B3-C5AE-3487-64AA2A4D570B}"/>
              </a:ext>
            </a:extLst>
          </p:cNvPr>
          <p:cNvPicPr>
            <a:picLocks noChangeAspect="1"/>
          </p:cNvPicPr>
          <p:nvPr/>
        </p:nvPicPr>
        <p:blipFill>
          <a:blip r:embed="rId4"/>
          <a:stretch>
            <a:fillRect/>
          </a:stretch>
        </p:blipFill>
        <p:spPr>
          <a:xfrm>
            <a:off x="2918270" y="2577436"/>
            <a:ext cx="4986810" cy="2123416"/>
          </a:xfrm>
          <a:prstGeom prst="rect">
            <a:avLst/>
          </a:prstGeom>
        </p:spPr>
      </p:pic>
      <p:pic>
        <p:nvPicPr>
          <p:cNvPr id="7" name="Picture 6" descr="Almost 30% of those hospitalized for self-harm are young women. Almost 30% of those who die by suicide are middle-aged men. Source: CIHI, 2021. ">
            <a:extLst>
              <a:ext uri="{FF2B5EF4-FFF2-40B4-BE49-F238E27FC236}">
                <a16:creationId xmlns:a16="http://schemas.microsoft.com/office/drawing/2014/main" id="{B43B1B1E-F97A-2108-EDB1-36758E664EC9}"/>
              </a:ext>
            </a:extLst>
          </p:cNvPr>
          <p:cNvPicPr>
            <a:picLocks noChangeAspect="1"/>
          </p:cNvPicPr>
          <p:nvPr/>
        </p:nvPicPr>
        <p:blipFill>
          <a:blip r:embed="rId5"/>
          <a:stretch>
            <a:fillRect/>
          </a:stretch>
        </p:blipFill>
        <p:spPr>
          <a:xfrm>
            <a:off x="7985271" y="2237133"/>
            <a:ext cx="4001904" cy="2556055"/>
          </a:xfrm>
          <a:prstGeom prst="rect">
            <a:avLst/>
          </a:prstGeom>
        </p:spPr>
      </p:pic>
      <p:sp>
        <p:nvSpPr>
          <p:cNvPr id="4" name="Text Placeholder 3"/>
          <p:cNvSpPr>
            <a:spLocks noGrp="1"/>
          </p:cNvSpPr>
          <p:nvPr>
            <p:ph type="body" sz="quarter" idx="10"/>
          </p:nvPr>
        </p:nvSpPr>
        <p:spPr>
          <a:xfrm>
            <a:off x="609600" y="5801374"/>
            <a:ext cx="10343687" cy="492443"/>
          </a:xfrm>
        </p:spPr>
        <p:txBody>
          <a:bodyPr/>
          <a:lstStyle/>
          <a:p>
            <a:pPr marL="0" indent="0">
              <a:lnSpc>
                <a:spcPct val="100000"/>
              </a:lnSpc>
              <a:buNone/>
            </a:pPr>
            <a:r>
              <a:rPr lang="en-US" sz="1600" dirty="0">
                <a:solidFill>
                  <a:schemeClr val="tx1"/>
                </a:solidFill>
              </a:rPr>
              <a:t>Definition: </a:t>
            </a:r>
            <a:r>
              <a:rPr lang="en-US" sz="1600" b="0" dirty="0">
                <a:solidFill>
                  <a:schemeClr val="tx1"/>
                </a:solidFill>
              </a:rPr>
              <a:t>The rate of self-harm hospitalizations and self-harm deaths (suicides) per 100,000 population age 10 and older. </a:t>
            </a:r>
            <a:endParaRPr lang="en-CA" sz="1600" b="0" dirty="0">
              <a:solidFill>
                <a:schemeClr val="tx1"/>
              </a:solidFill>
            </a:endParaRPr>
          </a:p>
        </p:txBody>
      </p:sp>
      <p:pic>
        <p:nvPicPr>
          <p:cNvPr id="14" name="Graphic 13">
            <a:extLst>
              <a:ext uri="{FF2B5EF4-FFF2-40B4-BE49-F238E27FC236}">
                <a16:creationId xmlns:a16="http://schemas.microsoft.com/office/drawing/2014/main" id="{A37E8415-AEEF-446F-8CF1-42E68BFB260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6093" y="189017"/>
            <a:ext cx="1219200" cy="1219200"/>
          </a:xfrm>
          <a:prstGeom prst="rect">
            <a:avLst/>
          </a:prstGeom>
        </p:spPr>
      </p:pic>
      <p:cxnSp>
        <p:nvCxnSpPr>
          <p:cNvPr id="9" name="Straight Connector 8">
            <a:extLst>
              <a:ext uri="{FF2B5EF4-FFF2-40B4-BE49-F238E27FC236}">
                <a16:creationId xmlns:a16="http://schemas.microsoft.com/office/drawing/2014/main" id="{B8417012-37CF-4AE4-A6C8-466F504B4451}"/>
              </a:ext>
              <a:ext uri="{C183D7F6-B498-43B3-948B-1728B52AA6E4}">
                <adec:decorative xmlns:adec="http://schemas.microsoft.com/office/drawing/2017/decorative" val="1"/>
              </a:ext>
            </a:extLst>
          </p:cNvPr>
          <p:cNvCxnSpPr>
            <a:cxnSpLocks/>
          </p:cNvCxnSpPr>
          <p:nvPr/>
        </p:nvCxnSpPr>
        <p:spPr>
          <a:xfrm>
            <a:off x="2912783" y="1826644"/>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7AD06A-5C8A-FD11-C902-771603681C40}"/>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054CE9-F99E-4696-8B1F-0A05DD527629}"/>
              </a:ext>
              <a:ext uri="{C183D7F6-B498-43B3-948B-1728B52AA6E4}">
                <adec:decorative xmlns:adec="http://schemas.microsoft.com/office/drawing/2017/decorative" val="1"/>
              </a:ext>
            </a:extLst>
          </p:cNvPr>
          <p:cNvCxnSpPr>
            <a:cxnSpLocks/>
          </p:cNvCxnSpPr>
          <p:nvPr/>
        </p:nvCxnSpPr>
        <p:spPr>
          <a:xfrm>
            <a:off x="7937646" y="1826643"/>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8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585216"/>
            <a:ext cx="9833201" cy="943785"/>
          </a:xfrm>
        </p:spPr>
        <p:txBody>
          <a:bodyPr/>
          <a:lstStyle/>
          <a:p>
            <a:pPr>
              <a:lnSpc>
                <a:spcPct val="100000"/>
              </a:lnSpc>
            </a:pPr>
            <a:r>
              <a:rPr lang="en-US" sz="3600" dirty="0"/>
              <a:t>Hospital Stays for Harm Caused by Substance Use</a:t>
            </a:r>
            <a:br>
              <a:rPr lang="en-US" dirty="0"/>
            </a:br>
            <a:r>
              <a:rPr lang="en-CA" sz="2400" dirty="0"/>
              <a:t>Key findings, </a:t>
            </a:r>
            <a:r>
              <a:rPr lang="en-US" sz="2400" dirty="0"/>
              <a:t>2022–2023</a:t>
            </a:r>
            <a:endParaRPr lang="en-CA" sz="2400" dirty="0"/>
          </a:p>
        </p:txBody>
      </p:sp>
      <p:pic>
        <p:nvPicPr>
          <p:cNvPr id="6" name="Picture 5" descr="Every day, 500 Canadians are hospitalized because of harm from alcohol or drugs; More than for heart attacks and strokes combined; Overall 2 in 3 are men (Source: CIHI, 2022)&#10;&#10;">
            <a:extLst>
              <a:ext uri="{FF2B5EF4-FFF2-40B4-BE49-F238E27FC236}">
                <a16:creationId xmlns:a16="http://schemas.microsoft.com/office/drawing/2014/main" id="{6172CD56-F2C6-DBB8-2AF7-E41D6E6826E6}"/>
              </a:ext>
            </a:extLst>
          </p:cNvPr>
          <p:cNvPicPr>
            <a:picLocks noChangeAspect="1"/>
          </p:cNvPicPr>
          <p:nvPr/>
        </p:nvPicPr>
        <p:blipFill>
          <a:blip r:embed="rId3"/>
          <a:stretch>
            <a:fillRect/>
          </a:stretch>
        </p:blipFill>
        <p:spPr>
          <a:xfrm>
            <a:off x="1038226" y="1728867"/>
            <a:ext cx="4879060" cy="1836206"/>
          </a:xfrm>
          <a:prstGeom prst="rect">
            <a:avLst/>
          </a:prstGeom>
        </p:spPr>
      </p:pic>
      <p:pic>
        <p:nvPicPr>
          <p:cNvPr id="8" name="Picture 7" descr="Alcohol contributes to more than half of hospital stays for harm caused by substance use; Among children and youth (age 10 to 24), hospital stays are more likely to be caused by cannabis than by alcohol or other substances (Source: CIHI, 2022)">
            <a:extLst>
              <a:ext uri="{FF2B5EF4-FFF2-40B4-BE49-F238E27FC236}">
                <a16:creationId xmlns:a16="http://schemas.microsoft.com/office/drawing/2014/main" id="{B165364F-D355-D28C-92EC-E8CC5F8A3BE3}"/>
              </a:ext>
            </a:extLst>
          </p:cNvPr>
          <p:cNvPicPr>
            <a:picLocks noChangeAspect="1"/>
          </p:cNvPicPr>
          <p:nvPr/>
        </p:nvPicPr>
        <p:blipFill>
          <a:blip r:embed="rId4"/>
          <a:stretch>
            <a:fillRect/>
          </a:stretch>
        </p:blipFill>
        <p:spPr>
          <a:xfrm>
            <a:off x="6363841" y="1669753"/>
            <a:ext cx="5123785" cy="1911778"/>
          </a:xfrm>
          <a:prstGeom prst="rect">
            <a:avLst/>
          </a:prstGeom>
        </p:spPr>
      </p:pic>
      <p:pic>
        <p:nvPicPr>
          <p:cNvPr id="15" name="Picture 14" descr="4 in 10 adults (age 25+); 7 in 10 children and youth (age 10 to 24); hospitalized for harm caused by substance use also have a mental health condition such as anxiety, depression or schizophrenia (Source: CIHI, 2022)">
            <a:extLst>
              <a:ext uri="{FF2B5EF4-FFF2-40B4-BE49-F238E27FC236}">
                <a16:creationId xmlns:a16="http://schemas.microsoft.com/office/drawing/2014/main" id="{517FB27B-099C-F8FB-3312-910A70DEF090}"/>
              </a:ext>
            </a:extLst>
          </p:cNvPr>
          <p:cNvPicPr>
            <a:picLocks noChangeAspect="1"/>
          </p:cNvPicPr>
          <p:nvPr/>
        </p:nvPicPr>
        <p:blipFill>
          <a:blip r:embed="rId5"/>
          <a:stretch>
            <a:fillRect/>
          </a:stretch>
        </p:blipFill>
        <p:spPr>
          <a:xfrm>
            <a:off x="3746812" y="3722283"/>
            <a:ext cx="4787502" cy="1884114"/>
          </a:xfrm>
          <a:prstGeom prst="rect">
            <a:avLst/>
          </a:prstGeom>
        </p:spPr>
      </p:pic>
      <p:sp>
        <p:nvSpPr>
          <p:cNvPr id="5" name="Text Placeholder 3">
            <a:extLst>
              <a:ext uri="{FF2B5EF4-FFF2-40B4-BE49-F238E27FC236}">
                <a16:creationId xmlns:a16="http://schemas.microsoft.com/office/drawing/2014/main" id="{988157EE-75F9-39CD-13D5-C7420BB203B7}"/>
              </a:ext>
            </a:extLst>
          </p:cNvPr>
          <p:cNvSpPr txBox="1">
            <a:spLocks/>
          </p:cNvSpPr>
          <p:nvPr/>
        </p:nvSpPr>
        <p:spPr>
          <a:xfrm>
            <a:off x="609600" y="5801374"/>
            <a:ext cx="10343687" cy="246221"/>
          </a:xfrm>
          <a:prstGeom prst="rect">
            <a:avLst/>
          </a:prstGeom>
        </p:spPr>
        <p:txBody>
          <a:bodyPr vert="horz" wrap="square" lIns="0" tIns="0" rIns="0" bIns="0" rtlCol="0">
            <a:spAutoFit/>
          </a:bodyPr>
          <a:lstStyle>
            <a:lvl1pPr marL="243411" indent="-243411" algn="l" defTabSz="1219170" rtl="0" eaLnBrk="1" latinLnBrk="0" hangingPunct="1">
              <a:lnSpc>
                <a:spcPts val="2800"/>
              </a:lnSpc>
              <a:spcBef>
                <a:spcPts val="800"/>
              </a:spcBef>
              <a:spcAft>
                <a:spcPts val="800"/>
              </a:spcAft>
              <a:buFont typeface="Calibri" panose="020F0502020204030204" pitchFamily="34" charset="0"/>
              <a:buChar char="•"/>
              <a:defRPr sz="2267" b="1" kern="1200" baseline="0">
                <a:solidFill>
                  <a:srgbClr val="365254"/>
                </a:solidFill>
                <a:latin typeface="+mn-lt"/>
                <a:ea typeface="+mn-ea"/>
                <a:cs typeface="+mn-cs"/>
              </a:defRPr>
            </a:lvl1pPr>
            <a:lvl2pPr marL="599002" indent="-243411" algn="l" defTabSz="1219170" rtl="0" eaLnBrk="1" latinLnBrk="0" hangingPunct="1">
              <a:lnSpc>
                <a:spcPts val="2800"/>
              </a:lnSpc>
              <a:spcBef>
                <a:spcPts val="800"/>
              </a:spcBef>
              <a:spcAft>
                <a:spcPts val="800"/>
              </a:spcAft>
              <a:buFont typeface="Calibri" panose="020F0502020204030204" pitchFamily="34" charset="0"/>
              <a:buChar char="‒"/>
              <a:tabLst/>
              <a:defRPr sz="2133" kern="1200">
                <a:solidFill>
                  <a:schemeClr val="tx1"/>
                </a:solidFill>
                <a:latin typeface="+mn-lt"/>
                <a:ea typeface="+mn-ea"/>
                <a:cs typeface="+mn-cs"/>
              </a:defRPr>
            </a:lvl2pPr>
            <a:lvl3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3pPr>
            <a:lvl4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4pPr>
            <a:lvl5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5pPr>
            <a:lvl6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6pPr>
            <a:lvl7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7pPr>
            <a:lvl8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00000"/>
              </a:lnSpc>
              <a:buNone/>
            </a:pPr>
            <a:r>
              <a:rPr lang="en-US" sz="1600" dirty="0">
                <a:solidFill>
                  <a:schemeClr val="tx1"/>
                </a:solidFill>
              </a:rPr>
              <a:t>Definition: </a:t>
            </a:r>
            <a:r>
              <a:rPr lang="en-US" sz="1600" b="0" dirty="0">
                <a:solidFill>
                  <a:schemeClr val="tx1"/>
                </a:solidFill>
              </a:rPr>
              <a:t>The rate of hospital stays as a direct result of using alcohol, cannabis and other substances.</a:t>
            </a:r>
          </a:p>
        </p:txBody>
      </p:sp>
      <p:pic>
        <p:nvPicPr>
          <p:cNvPr id="14" name="Graphic 13">
            <a:extLst>
              <a:ext uri="{FF2B5EF4-FFF2-40B4-BE49-F238E27FC236}">
                <a16:creationId xmlns:a16="http://schemas.microsoft.com/office/drawing/2014/main" id="{153D4FDB-F633-4FB2-B7D5-9591C982759B}"/>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6093" y="186700"/>
            <a:ext cx="1219200" cy="1219200"/>
          </a:xfrm>
          <a:prstGeom prst="rect">
            <a:avLst/>
          </a:prstGeom>
        </p:spPr>
      </p:pic>
      <p:cxnSp>
        <p:nvCxnSpPr>
          <p:cNvPr id="25" name="Straight Connector 24">
            <a:extLst>
              <a:ext uri="{FF2B5EF4-FFF2-40B4-BE49-F238E27FC236}">
                <a16:creationId xmlns:a16="http://schemas.microsoft.com/office/drawing/2014/main" id="{93EF44D4-A3F2-4774-F21B-EC17A4C5A910}"/>
              </a:ext>
              <a:ext uri="{C183D7F6-B498-43B3-948B-1728B52AA6E4}">
                <adec:decorative xmlns:adec="http://schemas.microsoft.com/office/drawing/2017/decorative" val="1"/>
              </a:ext>
            </a:extLst>
          </p:cNvPr>
          <p:cNvCxnSpPr>
            <a:cxnSpLocks/>
          </p:cNvCxnSpPr>
          <p:nvPr/>
        </p:nvCxnSpPr>
        <p:spPr>
          <a:xfrm>
            <a:off x="6140563" y="1756067"/>
            <a:ext cx="0" cy="1807189"/>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2B52DE-281E-1406-4CEB-C8FB131D47BE}"/>
              </a:ext>
              <a:ext uri="{C183D7F6-B498-43B3-948B-1728B52AA6E4}">
                <adec:decorative xmlns:adec="http://schemas.microsoft.com/office/drawing/2017/decorative" val="1"/>
              </a:ext>
            </a:extLst>
          </p:cNvPr>
          <p:cNvCxnSpPr>
            <a:cxnSpLocks/>
          </p:cNvCxnSpPr>
          <p:nvPr/>
        </p:nvCxnSpPr>
        <p:spPr>
          <a:xfrm flipH="1">
            <a:off x="696671" y="3678223"/>
            <a:ext cx="10441229" cy="0"/>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D88EF81-F051-A6FD-6C9F-0682F3FF6AA4}"/>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6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0499"/>
            <a:ext cx="10972800" cy="1136401"/>
          </a:xfrm>
        </p:spPr>
        <p:txBody>
          <a:bodyPr/>
          <a:lstStyle/>
          <a:p>
            <a:r>
              <a:rPr lang="en-CA" dirty="0"/>
              <a:t>Achieving FPT consensus around comparable </a:t>
            </a:r>
            <a:br>
              <a:rPr lang="en-CA" dirty="0"/>
            </a:br>
            <a:r>
              <a:rPr lang="en-CA" dirty="0"/>
              <a:t>data and public transparency</a:t>
            </a:r>
          </a:p>
        </p:txBody>
      </p:sp>
      <p:sp>
        <p:nvSpPr>
          <p:cNvPr id="3" name="Text Placeholder 2"/>
          <p:cNvSpPr>
            <a:spLocks noGrp="1"/>
          </p:cNvSpPr>
          <p:nvPr>
            <p:ph type="body" sz="quarter" idx="14"/>
          </p:nvPr>
        </p:nvSpPr>
        <p:spPr>
          <a:xfrm>
            <a:off x="822960" y="1834923"/>
            <a:ext cx="10445737" cy="3872855"/>
          </a:xfrm>
        </p:spPr>
        <p:txBody>
          <a:bodyPr/>
          <a:lstStyle/>
          <a:p>
            <a:pPr>
              <a:lnSpc>
                <a:spcPct val="100000"/>
              </a:lnSpc>
              <a:spcBef>
                <a:spcPts val="0"/>
              </a:spcBef>
            </a:pPr>
            <a:r>
              <a:rPr lang="en-US" sz="2400" dirty="0"/>
              <a:t>Shared federal, provincial and territorial (FPT) priorities:</a:t>
            </a:r>
          </a:p>
          <a:p>
            <a:pPr lvl="1">
              <a:lnSpc>
                <a:spcPct val="100000"/>
              </a:lnSpc>
              <a:spcBef>
                <a:spcPts val="0"/>
              </a:spcBef>
            </a:pPr>
            <a:r>
              <a:rPr lang="en-US" sz="2000" dirty="0"/>
              <a:t>The growing demand for access to health services at home or in the community </a:t>
            </a:r>
            <a:br>
              <a:rPr lang="en-US" sz="2000" dirty="0"/>
            </a:br>
            <a:r>
              <a:rPr lang="en-US" sz="2000" dirty="0"/>
              <a:t>to help Canadians manage their health conditions and live safely at home</a:t>
            </a:r>
          </a:p>
          <a:p>
            <a:pPr lvl="1">
              <a:lnSpc>
                <a:spcPct val="100000"/>
              </a:lnSpc>
              <a:spcBef>
                <a:spcPts val="0"/>
              </a:spcBef>
            </a:pPr>
            <a:r>
              <a:rPr lang="en-US" sz="2000" dirty="0"/>
              <a:t>The need for Canadians of all ages to have timely access to mental health </a:t>
            </a:r>
            <a:br>
              <a:rPr lang="en-US" sz="2000" dirty="0"/>
            </a:br>
            <a:r>
              <a:rPr lang="en-US" sz="2000" dirty="0"/>
              <a:t>and substance use services</a:t>
            </a:r>
          </a:p>
          <a:p>
            <a:pPr>
              <a:lnSpc>
                <a:spcPct val="100000"/>
              </a:lnSpc>
            </a:pPr>
            <a:r>
              <a:rPr lang="en-US" sz="2400" dirty="0"/>
              <a:t>2017: FPT governments* endorsed </a:t>
            </a:r>
            <a:r>
              <a:rPr lang="en-US" sz="2400" i="1" dirty="0"/>
              <a:t>A Common Statement of Principles </a:t>
            </a:r>
            <a:br>
              <a:rPr lang="en-US" sz="2400" i="1" dirty="0"/>
            </a:br>
            <a:r>
              <a:rPr lang="en-US" sz="2400" i="1" dirty="0"/>
              <a:t>on Shared Health Priorities (SHP) </a:t>
            </a:r>
            <a:r>
              <a:rPr lang="en-US" sz="2400" dirty="0"/>
              <a:t>along with an $11 billion federal investment </a:t>
            </a:r>
            <a:br>
              <a:rPr lang="en-US" sz="2400" dirty="0"/>
            </a:br>
            <a:r>
              <a:rPr lang="en-US" sz="2400" dirty="0"/>
              <a:t>in home and community care and mental health and substance use services.</a:t>
            </a:r>
          </a:p>
          <a:p>
            <a:pPr lvl="1">
              <a:lnSpc>
                <a:spcPct val="100000"/>
              </a:lnSpc>
              <a:spcBef>
                <a:spcPts val="0"/>
              </a:spcBef>
            </a:pPr>
            <a:r>
              <a:rPr lang="en-US" sz="2000" dirty="0"/>
              <a:t>CIHI received funding to lead a process working with stakeholders to select and develop </a:t>
            </a:r>
            <a:br>
              <a:rPr lang="en-US" sz="2000" dirty="0"/>
            </a:br>
            <a:r>
              <a:rPr lang="en-US" sz="2000" dirty="0"/>
              <a:t>a common set of pan-Canadian indicators, which are now being publicly reported.</a:t>
            </a:r>
          </a:p>
        </p:txBody>
      </p:sp>
      <p:pic>
        <p:nvPicPr>
          <p:cNvPr id="9" name="Picture 8" descr="Cover of CIHI’s report Common Challenges, Shared Priorities: Measuring Access to Home and Community Care and to Mental Health and Substance Use Services in Canada, Volume 4, December 2022">
            <a:extLst>
              <a:ext uri="{FF2B5EF4-FFF2-40B4-BE49-F238E27FC236}">
                <a16:creationId xmlns:a16="http://schemas.microsoft.com/office/drawing/2014/main" id="{298DE377-CEEB-4493-BA3F-75E029342A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76646" y="1619227"/>
            <a:ext cx="1552465" cy="2016942"/>
          </a:xfrm>
          <a:prstGeom prst="rect">
            <a:avLst/>
          </a:prstGeom>
          <a:solidFill>
            <a:schemeClr val="accent2"/>
          </a:solidFill>
          <a:ln w="6350">
            <a:solidFill>
              <a:schemeClr val="tx1"/>
            </a:solidFill>
          </a:ln>
        </p:spPr>
      </p:pic>
      <p:sp>
        <p:nvSpPr>
          <p:cNvPr id="7" name="TextBox 6">
            <a:extLst>
              <a:ext uri="{FF2B5EF4-FFF2-40B4-BE49-F238E27FC236}">
                <a16:creationId xmlns:a16="http://schemas.microsoft.com/office/drawing/2014/main" id="{2C7ECE9F-F3B7-48D9-910A-0448C61079FB}"/>
              </a:ext>
            </a:extLst>
          </p:cNvPr>
          <p:cNvSpPr txBox="1"/>
          <p:nvPr/>
        </p:nvSpPr>
        <p:spPr>
          <a:xfrm>
            <a:off x="609600" y="5863015"/>
            <a:ext cx="10243279" cy="430887"/>
          </a:xfrm>
          <a:prstGeom prst="rect">
            <a:avLst/>
          </a:prstGeom>
          <a:noFill/>
        </p:spPr>
        <p:txBody>
          <a:bodyPr wrap="square">
            <a:spAutoFit/>
          </a:bodyPr>
          <a:lstStyle/>
          <a:p>
            <a:r>
              <a:rPr lang="en-US" sz="1050" b="1" dirty="0">
                <a:solidFill>
                  <a:srgbClr val="000000"/>
                </a:solidFill>
                <a:latin typeface="Arial" panose="020B0604020202020204" pitchFamily="34" charset="0"/>
                <a:cs typeface="Arial" panose="020B0604020202020204" pitchFamily="34" charset="0"/>
              </a:rPr>
              <a:t>Note</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 The federal government agreed to an asymmetrical arrangement with Quebec, distinct from the Common Statement of Principles.</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43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8911769" cy="1477328"/>
          </a:xfrm>
        </p:spPr>
        <p:txBody>
          <a:bodyPr/>
          <a:lstStyle/>
          <a:p>
            <a:pPr>
              <a:lnSpc>
                <a:spcPct val="100000"/>
              </a:lnSpc>
            </a:pPr>
            <a:r>
              <a:rPr lang="en-US" sz="3600" dirty="0"/>
              <a:t>Frequent Emergency Room Visits for Help With Mental Health and Substance Use</a:t>
            </a:r>
            <a:br>
              <a:rPr lang="en-US" dirty="0"/>
            </a:br>
            <a:r>
              <a:rPr lang="en-US" sz="2400" dirty="0"/>
              <a:t>Key findings, 2022–2023</a:t>
            </a:r>
            <a:endParaRPr lang="en-CA" sz="2400" dirty="0"/>
          </a:p>
        </p:txBody>
      </p:sp>
      <p:pic>
        <p:nvPicPr>
          <p:cNvPr id="11" name="Picture 10" descr="Nearly 1 in 10 Canadians who visit the ER for help with mental health and substance use have 4 or more visits a year. (Source: CIHI, 2022)">
            <a:extLst>
              <a:ext uri="{FF2B5EF4-FFF2-40B4-BE49-F238E27FC236}">
                <a16:creationId xmlns:a16="http://schemas.microsoft.com/office/drawing/2014/main" id="{1B12CB93-BEA9-CDA0-E6E2-B3FE322637B6}"/>
              </a:ext>
            </a:extLst>
          </p:cNvPr>
          <p:cNvPicPr>
            <a:picLocks noChangeAspect="1"/>
          </p:cNvPicPr>
          <p:nvPr/>
        </p:nvPicPr>
        <p:blipFill>
          <a:blip r:embed="rId3"/>
          <a:stretch>
            <a:fillRect/>
          </a:stretch>
        </p:blipFill>
        <p:spPr>
          <a:xfrm>
            <a:off x="696598" y="2335005"/>
            <a:ext cx="2299108" cy="3020257"/>
          </a:xfrm>
          <a:prstGeom prst="rect">
            <a:avLst/>
          </a:prstGeom>
        </p:spPr>
      </p:pic>
      <p:pic>
        <p:nvPicPr>
          <p:cNvPr id="13" name="Picture 12" descr="Who visits the ER frequently for mental health and substance use help in Canada? Overall, half are under age 36, and 57% are male and 43% are female. For children and youth (under age 25), 41% are boys and 59% are girls. (Source: CIHI, 2022)">
            <a:extLst>
              <a:ext uri="{FF2B5EF4-FFF2-40B4-BE49-F238E27FC236}">
                <a16:creationId xmlns:a16="http://schemas.microsoft.com/office/drawing/2014/main" id="{3FBD1564-2435-8A6A-B3BB-EBDA62A71639}"/>
              </a:ext>
            </a:extLst>
          </p:cNvPr>
          <p:cNvPicPr>
            <a:picLocks noChangeAspect="1"/>
          </p:cNvPicPr>
          <p:nvPr/>
        </p:nvPicPr>
        <p:blipFill>
          <a:blip r:embed="rId4"/>
          <a:stretch>
            <a:fillRect/>
          </a:stretch>
        </p:blipFill>
        <p:spPr>
          <a:xfrm>
            <a:off x="3194912" y="2567560"/>
            <a:ext cx="3659107" cy="2496455"/>
          </a:xfrm>
          <a:prstGeom prst="rect">
            <a:avLst/>
          </a:prstGeom>
        </p:spPr>
      </p:pic>
      <p:pic>
        <p:nvPicPr>
          <p:cNvPr id="18" name="Picture 17" descr="What is the reason for frequent use of the ER for help with mental health and substance use? Mental health conditions only (like anxiety, mood disorder): 34%; substance use only (usually alcohol-related): 19%; both mental health and substance use: 47%. (Source: CIHI, 2022)">
            <a:extLst>
              <a:ext uri="{FF2B5EF4-FFF2-40B4-BE49-F238E27FC236}">
                <a16:creationId xmlns:a16="http://schemas.microsoft.com/office/drawing/2014/main" id="{E4589EFB-3838-418B-4956-8C43945FA5F6}"/>
              </a:ext>
            </a:extLst>
          </p:cNvPr>
          <p:cNvPicPr>
            <a:picLocks noChangeAspect="1"/>
          </p:cNvPicPr>
          <p:nvPr/>
        </p:nvPicPr>
        <p:blipFill>
          <a:blip r:embed="rId5"/>
          <a:stretch>
            <a:fillRect/>
          </a:stretch>
        </p:blipFill>
        <p:spPr>
          <a:xfrm>
            <a:off x="7044647" y="2661939"/>
            <a:ext cx="4714871" cy="1916367"/>
          </a:xfrm>
          <a:prstGeom prst="rect">
            <a:avLst/>
          </a:prstGeom>
        </p:spPr>
      </p:pic>
      <p:sp>
        <p:nvSpPr>
          <p:cNvPr id="10" name="Text Placeholder 3">
            <a:extLst>
              <a:ext uri="{FF2B5EF4-FFF2-40B4-BE49-F238E27FC236}">
                <a16:creationId xmlns:a16="http://schemas.microsoft.com/office/drawing/2014/main" id="{A5B670AF-C85C-473D-B9D9-5AC2574D7C60}"/>
              </a:ext>
            </a:extLst>
          </p:cNvPr>
          <p:cNvSpPr txBox="1">
            <a:spLocks/>
          </p:cNvSpPr>
          <p:nvPr/>
        </p:nvSpPr>
        <p:spPr>
          <a:xfrm>
            <a:off x="612648" y="5806066"/>
            <a:ext cx="10652252" cy="492443"/>
          </a:xfrm>
          <a:prstGeom prst="rect">
            <a:avLst/>
          </a:prstGeom>
        </p:spPr>
        <p:txBody>
          <a:bodyPr vert="horz" wrap="square" lIns="0" tIns="0" rIns="0" bIns="0" rtlCol="0" anchor="t">
            <a:spAutoFit/>
          </a:bodyPr>
          <a:lst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267"/>
              </a:spcBef>
              <a:spcAft>
                <a:spcPts val="267"/>
              </a:spcAft>
              <a:buNone/>
            </a:pPr>
            <a:r>
              <a:rPr lang="en-US" sz="1600" dirty="0">
                <a:solidFill>
                  <a:schemeClr val="tx1"/>
                </a:solidFill>
              </a:rPr>
              <a:t>Definition: </a:t>
            </a:r>
            <a:r>
              <a:rPr lang="en-US" sz="1600" b="0" dirty="0">
                <a:solidFill>
                  <a:schemeClr val="tx1"/>
                </a:solidFill>
              </a:rPr>
              <a:t>The proportion of frequent visitors (with at least 4 visits a year) among those who visit an emergency room for help with mental health and substance use.</a:t>
            </a:r>
            <a:endParaRPr lang="en-CA" sz="1600" b="0" dirty="0">
              <a:solidFill>
                <a:schemeClr val="tx1"/>
              </a:solidFill>
            </a:endParaRPr>
          </a:p>
        </p:txBody>
      </p:sp>
      <p:pic>
        <p:nvPicPr>
          <p:cNvPr id="16" name="Graphic 15">
            <a:extLst>
              <a:ext uri="{FF2B5EF4-FFF2-40B4-BE49-F238E27FC236}">
                <a16:creationId xmlns:a16="http://schemas.microsoft.com/office/drawing/2014/main" id="{AC234BC9-3CF4-4D3D-A041-2EC87A96924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6093" y="186700"/>
            <a:ext cx="1219200" cy="1219200"/>
          </a:xfrm>
          <a:prstGeom prst="rect">
            <a:avLst/>
          </a:prstGeom>
        </p:spPr>
      </p:pic>
      <p:cxnSp>
        <p:nvCxnSpPr>
          <p:cNvPr id="8" name="Straight Connector 7">
            <a:extLst>
              <a:ext uri="{FF2B5EF4-FFF2-40B4-BE49-F238E27FC236}">
                <a16:creationId xmlns:a16="http://schemas.microsoft.com/office/drawing/2014/main" id="{0ADE1FA1-2E06-4110-8780-A7E7C5E71FE3}"/>
              </a:ext>
              <a:ext uri="{C183D7F6-B498-43B3-948B-1728B52AA6E4}">
                <adec:decorative xmlns:adec="http://schemas.microsoft.com/office/drawing/2017/decorative" val="1"/>
              </a:ext>
            </a:extLst>
          </p:cNvPr>
          <p:cNvCxnSpPr>
            <a:cxnSpLocks/>
          </p:cNvCxnSpPr>
          <p:nvPr/>
        </p:nvCxnSpPr>
        <p:spPr>
          <a:xfrm>
            <a:off x="6915995" y="2292624"/>
            <a:ext cx="0" cy="310896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0A83701-B8C1-4BD1-B107-FEEB4B49EDEA}"/>
              </a:ext>
              <a:ext uri="{C183D7F6-B498-43B3-948B-1728B52AA6E4}">
                <adec:decorative xmlns:adec="http://schemas.microsoft.com/office/drawing/2017/decorative" val="1"/>
              </a:ext>
            </a:extLst>
          </p:cNvPr>
          <p:cNvCxnSpPr>
            <a:cxnSpLocks/>
          </p:cNvCxnSpPr>
          <p:nvPr/>
        </p:nvCxnSpPr>
        <p:spPr>
          <a:xfrm>
            <a:off x="3120540" y="2295340"/>
            <a:ext cx="0" cy="310896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F71E81B-61B6-A348-D402-A3A909F34048}"/>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18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4710D-CBD9-420B-936F-2D4913B73F40}"/>
              </a:ext>
            </a:extLst>
          </p:cNvPr>
          <p:cNvSpPr>
            <a:spLocks noGrp="1"/>
          </p:cNvSpPr>
          <p:nvPr>
            <p:ph type="title" idx="4294967295"/>
          </p:nvPr>
        </p:nvSpPr>
        <p:spPr>
          <a:xfrm>
            <a:off x="1582738" y="1622425"/>
            <a:ext cx="10609262" cy="2413000"/>
          </a:xfrm>
          <a:prstGeom prst="rect">
            <a:avLst/>
          </a:prstGeom>
          <a:solidFill>
            <a:srgbClr val="00A199"/>
          </a:solidFill>
          <a:ln>
            <a:noFill/>
            <a:prstDash/>
          </a:ln>
          <a:effectLst/>
        </p:spPr>
        <p:txBody>
          <a:bodyPr rot="0" spcFirstLastPara="0" vertOverflow="overflow" horzOverflow="overflow" vert="horz" wrap="square" lIns="180000" tIns="522000" rIns="0" bIns="522000" numCol="1" spcCol="0" rtlCol="0" fromWordArt="0" anchor="t" anchorCtr="0" forceAA="0" compatLnSpc="1">
            <a:prstTxWarp prst="textNoShape">
              <a:avLst/>
            </a:prstTxWarp>
            <a:spAutoFit/>
          </a:bodyPr>
          <a:lstStyle/>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en-US" sz="4667" b="0" i="0" u="none" strike="noStrike" kern="1200" cap="none" spc="0" normalizeH="0" baseline="0" noProof="0" dirty="0">
                <a:ln>
                  <a:noFill/>
                </a:ln>
                <a:solidFill>
                  <a:schemeClr val="bg1"/>
                </a:solidFill>
                <a:effectLst/>
                <a:uLnTx/>
                <a:uFillTx/>
                <a:latin typeface="+mn-lt"/>
                <a:ea typeface="+mn-ea"/>
                <a:cs typeface="+mn-cs"/>
              </a:rPr>
              <a:t>​Appendix B</a:t>
            </a:r>
          </a:p>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en-US" sz="2933" b="0" i="0" u="none" strike="noStrike" kern="1200" cap="none" spc="0" normalizeH="0" baseline="0" noProof="0" dirty="0">
                <a:ln>
                  <a:noFill/>
                </a:ln>
                <a:solidFill>
                  <a:schemeClr val="bg1"/>
                </a:solidFill>
                <a:effectLst/>
                <a:uLnTx/>
                <a:uFillTx/>
                <a:latin typeface="+mn-lt"/>
                <a:ea typeface="+mn-ea"/>
                <a:cs typeface="+mn-cs"/>
              </a:rPr>
              <a:t>Indicators of access to home and community care</a:t>
            </a:r>
          </a:p>
        </p:txBody>
      </p:sp>
    </p:spTree>
    <p:extLst>
      <p:ext uri="{BB962C8B-B14F-4D97-AF65-F5344CB8AC3E}">
        <p14:creationId xmlns:p14="http://schemas.microsoft.com/office/powerpoint/2010/main" val="162236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972800" cy="923330"/>
          </a:xfrm>
        </p:spPr>
        <p:txBody>
          <a:bodyPr/>
          <a:lstStyle/>
          <a:p>
            <a:pPr>
              <a:lnSpc>
                <a:spcPct val="100000"/>
              </a:lnSpc>
            </a:pPr>
            <a:r>
              <a:rPr lang="en-US" sz="3600" dirty="0"/>
              <a:t>Death at Home or in Community</a:t>
            </a:r>
            <a:br>
              <a:rPr lang="en-US" dirty="0"/>
            </a:br>
            <a:r>
              <a:rPr lang="en-US" sz="2400" dirty="0"/>
              <a:t>Key findings, 2021 (calendar year)</a:t>
            </a:r>
            <a:endParaRPr lang="en-CA" sz="2400" dirty="0"/>
          </a:p>
        </p:txBody>
      </p:sp>
      <p:pic>
        <p:nvPicPr>
          <p:cNvPr id="4" name="Picture 3" descr="Over half of Canadians are dying at home or in the community; Source: CIHI, 2021">
            <a:extLst>
              <a:ext uri="{FF2B5EF4-FFF2-40B4-BE49-F238E27FC236}">
                <a16:creationId xmlns:a16="http://schemas.microsoft.com/office/drawing/2014/main" id="{CAA1A1B3-CFEA-145A-27DD-2EBA55FB4782}"/>
              </a:ext>
            </a:extLst>
          </p:cNvPr>
          <p:cNvPicPr>
            <a:picLocks noChangeAspect="1"/>
          </p:cNvPicPr>
          <p:nvPr/>
        </p:nvPicPr>
        <p:blipFill>
          <a:blip r:embed="rId3"/>
          <a:stretch>
            <a:fillRect/>
          </a:stretch>
        </p:blipFill>
        <p:spPr>
          <a:xfrm>
            <a:off x="448217" y="1800851"/>
            <a:ext cx="2655607" cy="3518039"/>
          </a:xfrm>
          <a:prstGeom prst="rect">
            <a:avLst/>
          </a:prstGeom>
        </p:spPr>
      </p:pic>
      <p:pic>
        <p:nvPicPr>
          <p:cNvPr id="10" name="Picture 9" descr="Almost 4 in 10 people who die in hospital had a stay of 3 days or less; Source: CIHI, 2021">
            <a:extLst>
              <a:ext uri="{FF2B5EF4-FFF2-40B4-BE49-F238E27FC236}">
                <a16:creationId xmlns:a16="http://schemas.microsoft.com/office/drawing/2014/main" id="{B4DEF43F-AF68-BBA0-FE19-1CC7EDD26598}"/>
              </a:ext>
            </a:extLst>
          </p:cNvPr>
          <p:cNvPicPr>
            <a:picLocks noChangeAspect="1"/>
          </p:cNvPicPr>
          <p:nvPr/>
        </p:nvPicPr>
        <p:blipFill>
          <a:blip r:embed="rId4"/>
          <a:stretch>
            <a:fillRect/>
          </a:stretch>
        </p:blipFill>
        <p:spPr>
          <a:xfrm>
            <a:off x="3546689" y="1888027"/>
            <a:ext cx="3798327" cy="3260511"/>
          </a:xfrm>
          <a:prstGeom prst="rect">
            <a:avLst/>
          </a:prstGeom>
        </p:spPr>
      </p:pic>
      <p:pic>
        <p:nvPicPr>
          <p:cNvPr id="15" name="Picture 14" descr="About 1 in 4 long-term care residents who die in hospital do so on the day they’re transferred; Source: CIHI, 2021">
            <a:extLst>
              <a:ext uri="{FF2B5EF4-FFF2-40B4-BE49-F238E27FC236}">
                <a16:creationId xmlns:a16="http://schemas.microsoft.com/office/drawing/2014/main" id="{570547E0-433E-7300-B9B1-E980ACC81D1A}"/>
              </a:ext>
            </a:extLst>
          </p:cNvPr>
          <p:cNvPicPr>
            <a:picLocks noChangeAspect="1"/>
          </p:cNvPicPr>
          <p:nvPr/>
        </p:nvPicPr>
        <p:blipFill>
          <a:blip r:embed="rId5"/>
          <a:stretch>
            <a:fillRect/>
          </a:stretch>
        </p:blipFill>
        <p:spPr>
          <a:xfrm>
            <a:off x="7610475" y="1739619"/>
            <a:ext cx="4291044" cy="3470304"/>
          </a:xfrm>
          <a:prstGeom prst="rect">
            <a:avLst/>
          </a:prstGeom>
        </p:spPr>
      </p:pic>
      <p:sp>
        <p:nvSpPr>
          <p:cNvPr id="14" name="TextBox 13">
            <a:extLst>
              <a:ext uri="{FF2B5EF4-FFF2-40B4-BE49-F238E27FC236}">
                <a16:creationId xmlns:a16="http://schemas.microsoft.com/office/drawing/2014/main" id="{301D71EA-11D2-4FF7-BF63-F7A9C26753C3}"/>
              </a:ext>
            </a:extLst>
          </p:cNvPr>
          <p:cNvSpPr txBox="1"/>
          <p:nvPr/>
        </p:nvSpPr>
        <p:spPr>
          <a:xfrm>
            <a:off x="612648" y="5777033"/>
            <a:ext cx="10486553" cy="338554"/>
          </a:xfrm>
          <a:prstGeom prst="rect">
            <a:avLst/>
          </a:prstGeom>
          <a:noFill/>
        </p:spPr>
        <p:txBody>
          <a:bodyPr wrap="square" lIns="0">
            <a:spAutoFit/>
          </a:bodyPr>
          <a:lstStyle/>
          <a:p>
            <a:r>
              <a:rPr lang="en-US" sz="1600" b="1" dirty="0"/>
              <a:t>Definition:</a:t>
            </a:r>
            <a:r>
              <a:rPr lang="en-US" sz="1600" dirty="0"/>
              <a:t> The percentage of people who die at home or in the community each year.</a:t>
            </a:r>
          </a:p>
        </p:txBody>
      </p:sp>
      <p:cxnSp>
        <p:nvCxnSpPr>
          <p:cNvPr id="5" name="Straight Connector 4">
            <a:extLst>
              <a:ext uri="{FF2B5EF4-FFF2-40B4-BE49-F238E27FC236}">
                <a16:creationId xmlns:a16="http://schemas.microsoft.com/office/drawing/2014/main" id="{F161EB44-FE18-A2CF-AADB-B4760A296A69}"/>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90E542-FC8B-3F68-B5D5-1042FF139675}"/>
              </a:ext>
              <a:ext uri="{C183D7F6-B498-43B3-948B-1728B52AA6E4}">
                <adec:decorative xmlns:adec="http://schemas.microsoft.com/office/drawing/2017/decorative" val="1"/>
              </a:ext>
            </a:extLst>
          </p:cNvPr>
          <p:cNvCxnSpPr>
            <a:cxnSpLocks/>
          </p:cNvCxnSpPr>
          <p:nvPr/>
        </p:nvCxnSpPr>
        <p:spPr>
          <a:xfrm>
            <a:off x="3389033" y="1826644"/>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6682F7-329C-8FCF-A2A8-B7D1937EAA03}"/>
              </a:ext>
              <a:ext uri="{C183D7F6-B498-43B3-948B-1728B52AA6E4}">
                <adec:decorative xmlns:adec="http://schemas.microsoft.com/office/drawing/2017/decorative" val="1"/>
              </a:ext>
            </a:extLst>
          </p:cNvPr>
          <p:cNvCxnSpPr>
            <a:cxnSpLocks/>
          </p:cNvCxnSpPr>
          <p:nvPr/>
        </p:nvCxnSpPr>
        <p:spPr>
          <a:xfrm>
            <a:off x="7502671" y="1826643"/>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05023CF-892C-6309-2D98-88CC3FC5FC5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5056" y="182880"/>
            <a:ext cx="1216152" cy="1216152"/>
          </a:xfrm>
          <a:prstGeom prst="rect">
            <a:avLst/>
          </a:prstGeom>
        </p:spPr>
      </p:pic>
    </p:spTree>
    <p:extLst>
      <p:ext uri="{BB962C8B-B14F-4D97-AF65-F5344CB8AC3E}">
        <p14:creationId xmlns:p14="http://schemas.microsoft.com/office/powerpoint/2010/main" val="329659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972800" cy="923330"/>
          </a:xfrm>
        </p:spPr>
        <p:txBody>
          <a:bodyPr/>
          <a:lstStyle/>
          <a:p>
            <a:pPr>
              <a:lnSpc>
                <a:spcPct val="100000"/>
              </a:lnSpc>
            </a:pPr>
            <a:r>
              <a:rPr lang="en-US" sz="3600" dirty="0"/>
              <a:t>Wait Times for Home Care Services</a:t>
            </a:r>
            <a:br>
              <a:rPr lang="en-US" dirty="0"/>
            </a:br>
            <a:r>
              <a:rPr lang="en-CA" sz="2400" dirty="0"/>
              <a:t>Key findings, </a:t>
            </a:r>
            <a:r>
              <a:rPr lang="en-US" sz="2400" dirty="0"/>
              <a:t>2022–2023</a:t>
            </a:r>
            <a:endParaRPr lang="en-CA" sz="2400" dirty="0"/>
          </a:p>
        </p:txBody>
      </p:sp>
      <p:pic>
        <p:nvPicPr>
          <p:cNvPr id="7" name="Picture 6" descr="Half of Canadians wait a few days for home care services, while 1 in 10 wait about a month.&#10;&#10;(Source: CIHI, 2022–2023)&#10;">
            <a:extLst>
              <a:ext uri="{FF2B5EF4-FFF2-40B4-BE49-F238E27FC236}">
                <a16:creationId xmlns:a16="http://schemas.microsoft.com/office/drawing/2014/main" id="{DF1D5294-CB25-3E38-FF75-4BF72F36398B}"/>
              </a:ext>
            </a:extLst>
          </p:cNvPr>
          <p:cNvPicPr>
            <a:picLocks noChangeAspect="1"/>
          </p:cNvPicPr>
          <p:nvPr/>
        </p:nvPicPr>
        <p:blipFill>
          <a:blip r:embed="rId3"/>
          <a:stretch>
            <a:fillRect/>
          </a:stretch>
        </p:blipFill>
        <p:spPr>
          <a:xfrm>
            <a:off x="612648" y="2121956"/>
            <a:ext cx="5943474" cy="2706802"/>
          </a:xfrm>
          <a:prstGeom prst="rect">
            <a:avLst/>
          </a:prstGeom>
        </p:spPr>
      </p:pic>
      <p:sp>
        <p:nvSpPr>
          <p:cNvPr id="5" name="Rectangle 4"/>
          <p:cNvSpPr/>
          <p:nvPr/>
        </p:nvSpPr>
        <p:spPr>
          <a:xfrm>
            <a:off x="6798604" y="2320264"/>
            <a:ext cx="4904596" cy="2021002"/>
          </a:xfrm>
          <a:prstGeom prst="rect">
            <a:avLst/>
          </a:prstGeom>
        </p:spPr>
        <p:txBody>
          <a:bodyPr wrap="square" anchor="t">
            <a:spAutoFit/>
          </a:bodyPr>
          <a:lstStyle/>
          <a:p>
            <a:pPr marL="230712" indent="-230712" defTabSz="1219140">
              <a:spcBef>
                <a:spcPts val="267"/>
              </a:spcBef>
              <a:spcAft>
                <a:spcPts val="300"/>
              </a:spcAft>
              <a:buClr>
                <a:srgbClr val="365254"/>
              </a:buClr>
              <a:buFont typeface="Arial" panose="020B0604020202020204" pitchFamily="34" charset="0"/>
              <a:buChar char="•"/>
            </a:pPr>
            <a:r>
              <a:rPr lang="en-US" sz="1733" dirty="0">
                <a:solidFill>
                  <a:srgbClr val="365254"/>
                </a:solidFill>
                <a:latin typeface="Calibri"/>
              </a:rPr>
              <a:t>Caution should be used when interpreting </a:t>
            </a:r>
            <a:br>
              <a:rPr lang="en-US" sz="1733" dirty="0">
                <a:solidFill>
                  <a:srgbClr val="365254"/>
                </a:solidFill>
                <a:latin typeface="Calibri"/>
              </a:rPr>
            </a:br>
            <a:r>
              <a:rPr lang="en-US" sz="1733" dirty="0">
                <a:solidFill>
                  <a:srgbClr val="365254"/>
                </a:solidFill>
                <a:latin typeface="Calibri"/>
              </a:rPr>
              <a:t>this data. </a:t>
            </a:r>
            <a:r>
              <a:rPr lang="en-US" sz="1800" dirty="0">
                <a:solidFill>
                  <a:srgbClr val="365254"/>
                </a:solidFill>
                <a:latin typeface="Calibri"/>
              </a:rPr>
              <a:t>The data comes from independent provincial and territorial systems, which have known variations in definitions. There is a commitment among jurisdictions to work toward harmonizing definitions and improving comparability of results.</a:t>
            </a:r>
            <a:r>
              <a:rPr lang="en-US" sz="1733" dirty="0">
                <a:solidFill>
                  <a:srgbClr val="365254"/>
                </a:solidFill>
                <a:latin typeface="Calibri"/>
              </a:rPr>
              <a:t> </a:t>
            </a:r>
            <a:endParaRPr lang="en-US" sz="1733" strike="sngStrike" dirty="0">
              <a:solidFill>
                <a:srgbClr val="365254"/>
              </a:solidFill>
              <a:latin typeface="Calibri"/>
            </a:endParaRPr>
          </a:p>
        </p:txBody>
      </p:sp>
      <p:sp>
        <p:nvSpPr>
          <p:cNvPr id="9" name="TextBox 8">
            <a:extLst>
              <a:ext uri="{FF2B5EF4-FFF2-40B4-BE49-F238E27FC236}">
                <a16:creationId xmlns:a16="http://schemas.microsoft.com/office/drawing/2014/main" id="{07A69A70-020F-48EF-83BC-26780D991931}"/>
              </a:ext>
            </a:extLst>
          </p:cNvPr>
          <p:cNvSpPr txBox="1"/>
          <p:nvPr/>
        </p:nvSpPr>
        <p:spPr>
          <a:xfrm>
            <a:off x="612648" y="5776185"/>
            <a:ext cx="10984915" cy="584775"/>
          </a:xfrm>
          <a:prstGeom prst="rect">
            <a:avLst/>
          </a:prstGeom>
          <a:noFill/>
        </p:spPr>
        <p:txBody>
          <a:bodyPr wrap="square" lIns="0">
            <a:spAutoFit/>
          </a:bodyPr>
          <a:lstStyle/>
          <a:p>
            <a:r>
              <a:rPr lang="en-US" sz="1600" b="1" dirty="0">
                <a:latin typeface="Calibri" panose="020F0502020204030204" pitchFamily="34" charset="0"/>
              </a:rPr>
              <a:t>Definition: </a:t>
            </a:r>
            <a:r>
              <a:rPr lang="en-US" sz="1600" dirty="0">
                <a:latin typeface="+mj-lt"/>
              </a:rPr>
              <a:t>The median number of calendar days that clients waited, from the date that the initial referral was received to the date when the first home care service was received.</a:t>
            </a:r>
          </a:p>
        </p:txBody>
      </p:sp>
      <p:pic>
        <p:nvPicPr>
          <p:cNvPr id="13" name="Graphic 12">
            <a:extLst>
              <a:ext uri="{FF2B5EF4-FFF2-40B4-BE49-F238E27FC236}">
                <a16:creationId xmlns:a16="http://schemas.microsoft.com/office/drawing/2014/main" id="{960ED07E-4E29-448C-8C78-843D8979D0A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5056" y="182880"/>
            <a:ext cx="1219200" cy="1219200"/>
          </a:xfrm>
          <a:prstGeom prst="rect">
            <a:avLst/>
          </a:prstGeom>
        </p:spPr>
      </p:pic>
      <p:cxnSp>
        <p:nvCxnSpPr>
          <p:cNvPr id="4" name="Straight Connector 3">
            <a:extLst>
              <a:ext uri="{FF2B5EF4-FFF2-40B4-BE49-F238E27FC236}">
                <a16:creationId xmlns:a16="http://schemas.microsoft.com/office/drawing/2014/main" id="{607DAC4B-A761-6163-E3B7-84EA751AD9E0}"/>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0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333648" cy="1477328"/>
          </a:xfrm>
        </p:spPr>
        <p:txBody>
          <a:bodyPr/>
          <a:lstStyle/>
          <a:p>
            <a:pPr>
              <a:lnSpc>
                <a:spcPct val="100000"/>
              </a:lnSpc>
            </a:pPr>
            <a:r>
              <a:rPr lang="en-US" sz="3600" dirty="0"/>
              <a:t>Home Care Services Helped the Recipient </a:t>
            </a:r>
            <a:br>
              <a:rPr lang="en-US" sz="3600" dirty="0"/>
            </a:br>
            <a:r>
              <a:rPr lang="en-US" sz="3600" dirty="0"/>
              <a:t>Stay at Home</a:t>
            </a:r>
            <a:br>
              <a:rPr lang="en-US" sz="3600" dirty="0"/>
            </a:br>
            <a:r>
              <a:rPr lang="en-CA" sz="2400" dirty="0"/>
              <a:t>Key findings, </a:t>
            </a:r>
            <a:r>
              <a:rPr lang="en-US" sz="2400" dirty="0"/>
              <a:t>2022</a:t>
            </a:r>
            <a:endParaRPr lang="en-CA" sz="2400" dirty="0"/>
          </a:p>
        </p:txBody>
      </p:sp>
      <p:pic>
        <p:nvPicPr>
          <p:cNvPr id="4" name="Picture 3" descr="About 1 in 14 Canadian households received home care services in the past 12 months. About 8 in 10 reported that these services were very helpful in allowing the recipients to stay at home. (Source: Statistics Canada, CCHS, 2022)">
            <a:extLst>
              <a:ext uri="{FF2B5EF4-FFF2-40B4-BE49-F238E27FC236}">
                <a16:creationId xmlns:a16="http://schemas.microsoft.com/office/drawing/2014/main" id="{B5BCA2AD-BC32-979B-7788-5CD088D224ED}"/>
              </a:ext>
            </a:extLst>
          </p:cNvPr>
          <p:cNvPicPr>
            <a:picLocks noChangeAspect="1"/>
          </p:cNvPicPr>
          <p:nvPr/>
        </p:nvPicPr>
        <p:blipFill rotWithShape="1">
          <a:blip r:embed="rId3"/>
          <a:srcRect l="3325" t="5572" r="3758" b="7387"/>
          <a:stretch/>
        </p:blipFill>
        <p:spPr>
          <a:xfrm>
            <a:off x="2658160" y="2464880"/>
            <a:ext cx="6875680" cy="2574589"/>
          </a:xfrm>
          <a:prstGeom prst="rect">
            <a:avLst/>
          </a:prstGeom>
        </p:spPr>
      </p:pic>
      <p:sp>
        <p:nvSpPr>
          <p:cNvPr id="9" name="TextBox 8">
            <a:extLst>
              <a:ext uri="{FF2B5EF4-FFF2-40B4-BE49-F238E27FC236}">
                <a16:creationId xmlns:a16="http://schemas.microsoft.com/office/drawing/2014/main" id="{07A69A70-020F-48EF-83BC-26780D991931}"/>
              </a:ext>
            </a:extLst>
          </p:cNvPr>
          <p:cNvSpPr txBox="1"/>
          <p:nvPr/>
        </p:nvSpPr>
        <p:spPr>
          <a:xfrm>
            <a:off x="612648" y="5776185"/>
            <a:ext cx="10984915" cy="584775"/>
          </a:xfrm>
          <a:prstGeom prst="rect">
            <a:avLst/>
          </a:prstGeom>
          <a:noFill/>
        </p:spPr>
        <p:txBody>
          <a:bodyPr wrap="square" lIns="0">
            <a:spAutoFit/>
          </a:bodyPr>
          <a:lstStyle/>
          <a:p>
            <a:r>
              <a:rPr lang="en-US" sz="1600" b="1" dirty="0">
                <a:latin typeface="Calibri" panose="020F0502020204030204" pitchFamily="34" charset="0"/>
              </a:rPr>
              <a:t>Definition: </a:t>
            </a:r>
            <a:r>
              <a:rPr lang="en-US" sz="1600" dirty="0">
                <a:latin typeface="+mj-lt"/>
              </a:rPr>
              <a:t>This indicator measures the percentage of households where at least one household member received home care services in the past 12 months and reported that these services were very helpful in allowing the recipient(s) to stay at home.</a:t>
            </a:r>
          </a:p>
        </p:txBody>
      </p:sp>
      <p:cxnSp>
        <p:nvCxnSpPr>
          <p:cNvPr id="12" name="Straight Connector 11">
            <a:extLst>
              <a:ext uri="{FF2B5EF4-FFF2-40B4-BE49-F238E27FC236}">
                <a16:creationId xmlns:a16="http://schemas.microsoft.com/office/drawing/2014/main" id="{E3709106-5366-B9A6-2619-C486295F368E}"/>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F7DF08C0-0F27-6122-B391-1AE9D5D49D2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35056" y="182880"/>
            <a:ext cx="1216152" cy="1216152"/>
          </a:xfrm>
          <a:prstGeom prst="rect">
            <a:avLst/>
          </a:prstGeom>
        </p:spPr>
      </p:pic>
    </p:spTree>
    <p:extLst>
      <p:ext uri="{BB962C8B-B14F-4D97-AF65-F5344CB8AC3E}">
        <p14:creationId xmlns:p14="http://schemas.microsoft.com/office/powerpoint/2010/main" val="126622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972800" cy="923330"/>
          </a:xfrm>
        </p:spPr>
        <p:txBody>
          <a:bodyPr/>
          <a:lstStyle/>
          <a:p>
            <a:pPr>
              <a:lnSpc>
                <a:spcPct val="100000"/>
              </a:lnSpc>
            </a:pPr>
            <a:r>
              <a:rPr lang="en-US" sz="3600" dirty="0"/>
              <a:t>Caregiver Distress</a:t>
            </a:r>
            <a:br>
              <a:rPr lang="en-US" dirty="0"/>
            </a:br>
            <a:r>
              <a:rPr lang="en-US" sz="2400" dirty="0"/>
              <a:t>Key findings, 2022–2023</a:t>
            </a:r>
            <a:endParaRPr lang="en-CA" sz="2400" dirty="0"/>
          </a:p>
        </p:txBody>
      </p:sp>
      <p:pic>
        <p:nvPicPr>
          <p:cNvPr id="5" name="Picture 4" descr="Over 95% of individuals receiving long-term home care have an unpaid caregiver. More than 1 in 3 of these caregivers are distressed. (Source: CIHI, 2022)">
            <a:extLst>
              <a:ext uri="{FF2B5EF4-FFF2-40B4-BE49-F238E27FC236}">
                <a16:creationId xmlns:a16="http://schemas.microsoft.com/office/drawing/2014/main" id="{65B6A713-03E6-301E-27A0-F01546AF211C}"/>
              </a:ext>
            </a:extLst>
          </p:cNvPr>
          <p:cNvPicPr>
            <a:picLocks noChangeAspect="1"/>
          </p:cNvPicPr>
          <p:nvPr/>
        </p:nvPicPr>
        <p:blipFill>
          <a:blip r:embed="rId3"/>
          <a:stretch>
            <a:fillRect/>
          </a:stretch>
        </p:blipFill>
        <p:spPr>
          <a:xfrm>
            <a:off x="554652" y="1868591"/>
            <a:ext cx="6088325" cy="1551541"/>
          </a:xfrm>
          <a:prstGeom prst="rect">
            <a:avLst/>
          </a:prstGeom>
        </p:spPr>
      </p:pic>
      <p:pic>
        <p:nvPicPr>
          <p:cNvPr id="16" name="Picture 15" descr="Nearly 2 in 3 unpaid caregivers expressing distress say it is difficult to continue providing care. (Source: CIHI, 2022)">
            <a:extLst>
              <a:ext uri="{FF2B5EF4-FFF2-40B4-BE49-F238E27FC236}">
                <a16:creationId xmlns:a16="http://schemas.microsoft.com/office/drawing/2014/main" id="{0ED11C7D-4EE9-015C-CCF1-532FDE68B1D2}"/>
              </a:ext>
            </a:extLst>
          </p:cNvPr>
          <p:cNvPicPr>
            <a:picLocks noChangeAspect="1"/>
          </p:cNvPicPr>
          <p:nvPr/>
        </p:nvPicPr>
        <p:blipFill>
          <a:blip r:embed="rId4"/>
          <a:stretch>
            <a:fillRect/>
          </a:stretch>
        </p:blipFill>
        <p:spPr>
          <a:xfrm>
            <a:off x="1971675" y="3553923"/>
            <a:ext cx="2996148" cy="2052916"/>
          </a:xfrm>
          <a:prstGeom prst="rect">
            <a:avLst/>
          </a:prstGeom>
        </p:spPr>
      </p:pic>
      <p:pic>
        <p:nvPicPr>
          <p:cNvPr id="13" name="Picture 12" descr="Caregivers in distress spend the equivalent of a full-time job providing care, an average of 39 hours per week. This is 2 times the hours provided by caregivers who are not distressed. (Source: CIHI, 2022)">
            <a:extLst>
              <a:ext uri="{FF2B5EF4-FFF2-40B4-BE49-F238E27FC236}">
                <a16:creationId xmlns:a16="http://schemas.microsoft.com/office/drawing/2014/main" id="{CE49DDC5-4AEB-BBC9-51B4-8587666D4D99}"/>
              </a:ext>
            </a:extLst>
          </p:cNvPr>
          <p:cNvPicPr>
            <a:picLocks noChangeAspect="1"/>
          </p:cNvPicPr>
          <p:nvPr/>
        </p:nvPicPr>
        <p:blipFill>
          <a:blip r:embed="rId5"/>
          <a:stretch>
            <a:fillRect/>
          </a:stretch>
        </p:blipFill>
        <p:spPr>
          <a:xfrm>
            <a:off x="7384223" y="2372823"/>
            <a:ext cx="4213290" cy="2438400"/>
          </a:xfrm>
          <a:prstGeom prst="rect">
            <a:avLst/>
          </a:prstGeom>
        </p:spPr>
      </p:pic>
      <p:sp>
        <p:nvSpPr>
          <p:cNvPr id="14" name="TextBox 13">
            <a:extLst>
              <a:ext uri="{FF2B5EF4-FFF2-40B4-BE49-F238E27FC236}">
                <a16:creationId xmlns:a16="http://schemas.microsoft.com/office/drawing/2014/main" id="{301D71EA-11D2-4FF7-BF63-F7A9C26753C3}"/>
              </a:ext>
            </a:extLst>
          </p:cNvPr>
          <p:cNvSpPr txBox="1"/>
          <p:nvPr/>
        </p:nvSpPr>
        <p:spPr>
          <a:xfrm>
            <a:off x="612648" y="5777033"/>
            <a:ext cx="10950552" cy="338554"/>
          </a:xfrm>
          <a:prstGeom prst="rect">
            <a:avLst/>
          </a:prstGeom>
          <a:noFill/>
        </p:spPr>
        <p:txBody>
          <a:bodyPr wrap="square" lIns="0">
            <a:spAutoFit/>
          </a:bodyPr>
          <a:lstStyle/>
          <a:p>
            <a:r>
              <a:rPr lang="en-US" sz="1600" b="1" dirty="0"/>
              <a:t>Definition:</a:t>
            </a:r>
            <a:r>
              <a:rPr lang="en-US" sz="1600" dirty="0"/>
              <a:t> The proportion of clients with unpaid caregivers experiencing distress, among caregivers of long-stay home care clients.</a:t>
            </a:r>
          </a:p>
        </p:txBody>
      </p:sp>
      <p:pic>
        <p:nvPicPr>
          <p:cNvPr id="18" name="Graphic 17">
            <a:extLst>
              <a:ext uri="{FF2B5EF4-FFF2-40B4-BE49-F238E27FC236}">
                <a16:creationId xmlns:a16="http://schemas.microsoft.com/office/drawing/2014/main" id="{794BB4F7-EFAD-43A2-801E-24E98A0DDFF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42464" y="189831"/>
            <a:ext cx="1219200" cy="1219200"/>
          </a:xfrm>
          <a:prstGeom prst="rect">
            <a:avLst/>
          </a:prstGeom>
        </p:spPr>
      </p:pic>
      <p:cxnSp>
        <p:nvCxnSpPr>
          <p:cNvPr id="3" name="Straight Connector 2">
            <a:extLst>
              <a:ext uri="{FF2B5EF4-FFF2-40B4-BE49-F238E27FC236}">
                <a16:creationId xmlns:a16="http://schemas.microsoft.com/office/drawing/2014/main" id="{E374236C-00C8-E113-3E0F-C391CCDAB2EE}"/>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B4FE82-4109-465F-BDD6-A453A4D4CC99}"/>
              </a:ext>
              <a:ext uri="{C183D7F6-B498-43B3-948B-1728B52AA6E4}">
                <adec:decorative xmlns:adec="http://schemas.microsoft.com/office/drawing/2017/decorative" val="1"/>
              </a:ext>
            </a:extLst>
          </p:cNvPr>
          <p:cNvCxnSpPr>
            <a:cxnSpLocks/>
          </p:cNvCxnSpPr>
          <p:nvPr/>
        </p:nvCxnSpPr>
        <p:spPr>
          <a:xfrm>
            <a:off x="7030033" y="2012492"/>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21930B-44B7-938B-12D4-49E8D636C990}"/>
              </a:ext>
              <a:ext uri="{C183D7F6-B498-43B3-948B-1728B52AA6E4}">
                <adec:decorative xmlns:adec="http://schemas.microsoft.com/office/drawing/2017/decorative" val="1"/>
              </a:ext>
            </a:extLst>
          </p:cNvPr>
          <p:cNvCxnSpPr>
            <a:cxnSpLocks/>
          </p:cNvCxnSpPr>
          <p:nvPr/>
        </p:nvCxnSpPr>
        <p:spPr>
          <a:xfrm>
            <a:off x="698373" y="3466032"/>
            <a:ext cx="6159627" cy="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9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972800" cy="1477328"/>
          </a:xfrm>
        </p:spPr>
        <p:txBody>
          <a:bodyPr/>
          <a:lstStyle/>
          <a:p>
            <a:pPr>
              <a:lnSpc>
                <a:spcPct val="100000"/>
              </a:lnSpc>
            </a:pPr>
            <a:r>
              <a:rPr lang="en-US" sz="3600" dirty="0"/>
              <a:t>New Long-Term Care Residents Who Potentially </a:t>
            </a:r>
            <a:br>
              <a:rPr lang="en-US" sz="3600" dirty="0"/>
            </a:br>
            <a:r>
              <a:rPr lang="en-US" sz="3600" dirty="0"/>
              <a:t>Could Have Been Cared for at Home</a:t>
            </a:r>
            <a:br>
              <a:rPr lang="en-US" dirty="0"/>
            </a:br>
            <a:r>
              <a:rPr lang="en-US" sz="2400" dirty="0"/>
              <a:t>Key findings, 2022–2023</a:t>
            </a:r>
            <a:endParaRPr lang="en-CA" sz="2400" dirty="0"/>
          </a:p>
        </p:txBody>
      </p:sp>
      <p:pic>
        <p:nvPicPr>
          <p:cNvPr id="9" name="Picture 8" descr="About 1 in 10 newly admitted long-term care residents potentially could have been cared for at home. (Source: CIHI, 2022)">
            <a:extLst>
              <a:ext uri="{FF2B5EF4-FFF2-40B4-BE49-F238E27FC236}">
                <a16:creationId xmlns:a16="http://schemas.microsoft.com/office/drawing/2014/main" id="{645B1C65-43A7-FF24-F301-766110A267A2}"/>
              </a:ext>
            </a:extLst>
          </p:cNvPr>
          <p:cNvPicPr>
            <a:picLocks noChangeAspect="1"/>
          </p:cNvPicPr>
          <p:nvPr/>
        </p:nvPicPr>
        <p:blipFill>
          <a:blip r:embed="rId2"/>
          <a:stretch>
            <a:fillRect/>
          </a:stretch>
        </p:blipFill>
        <p:spPr>
          <a:xfrm>
            <a:off x="742368" y="2273743"/>
            <a:ext cx="2651084" cy="3222217"/>
          </a:xfrm>
          <a:prstGeom prst="rect">
            <a:avLst/>
          </a:prstGeom>
        </p:spPr>
      </p:pic>
      <p:pic>
        <p:nvPicPr>
          <p:cNvPr id="15" name="Picture 14" descr="New long-term care residents who potentially could have been cared for at home were more likely to live in rural areas and to live alone compared with other new residents. (Source: CIHI, 2022)">
            <a:extLst>
              <a:ext uri="{FF2B5EF4-FFF2-40B4-BE49-F238E27FC236}">
                <a16:creationId xmlns:a16="http://schemas.microsoft.com/office/drawing/2014/main" id="{3557B996-F311-8B71-6081-5CB43BA8684D}"/>
              </a:ext>
            </a:extLst>
          </p:cNvPr>
          <p:cNvPicPr>
            <a:picLocks noChangeAspect="1"/>
          </p:cNvPicPr>
          <p:nvPr/>
        </p:nvPicPr>
        <p:blipFill>
          <a:blip r:embed="rId3"/>
          <a:stretch>
            <a:fillRect/>
          </a:stretch>
        </p:blipFill>
        <p:spPr>
          <a:xfrm>
            <a:off x="3654442" y="2404160"/>
            <a:ext cx="3677739" cy="3075632"/>
          </a:xfrm>
          <a:prstGeom prst="rect">
            <a:avLst/>
          </a:prstGeom>
        </p:spPr>
      </p:pic>
      <p:pic>
        <p:nvPicPr>
          <p:cNvPr id="17" name="Picture 16" descr="Similar to other new residents, 3 in 5 are women, and over 50% are age 84 and older. (Source: CIHI, 2022)">
            <a:extLst>
              <a:ext uri="{FF2B5EF4-FFF2-40B4-BE49-F238E27FC236}">
                <a16:creationId xmlns:a16="http://schemas.microsoft.com/office/drawing/2014/main" id="{D8A2BBE7-000E-C9AF-FA2E-A6D2FED25FBB}"/>
              </a:ext>
            </a:extLst>
          </p:cNvPr>
          <p:cNvPicPr>
            <a:picLocks noChangeAspect="1"/>
          </p:cNvPicPr>
          <p:nvPr/>
        </p:nvPicPr>
        <p:blipFill>
          <a:blip r:embed="rId4"/>
          <a:stretch>
            <a:fillRect/>
          </a:stretch>
        </p:blipFill>
        <p:spPr>
          <a:xfrm>
            <a:off x="7611350" y="2751397"/>
            <a:ext cx="3900305" cy="1816358"/>
          </a:xfrm>
          <a:prstGeom prst="rect">
            <a:avLst/>
          </a:prstGeom>
        </p:spPr>
      </p:pic>
      <p:sp>
        <p:nvSpPr>
          <p:cNvPr id="7" name="TextBox 6">
            <a:extLst>
              <a:ext uri="{FF2B5EF4-FFF2-40B4-BE49-F238E27FC236}">
                <a16:creationId xmlns:a16="http://schemas.microsoft.com/office/drawing/2014/main" id="{3789835A-1FFC-44F5-92C4-AB0DD4CF0CC4}"/>
              </a:ext>
            </a:extLst>
          </p:cNvPr>
          <p:cNvSpPr txBox="1"/>
          <p:nvPr/>
        </p:nvSpPr>
        <p:spPr>
          <a:xfrm>
            <a:off x="612648" y="5770331"/>
            <a:ext cx="10883403" cy="584775"/>
          </a:xfrm>
          <a:prstGeom prst="rect">
            <a:avLst/>
          </a:prstGeom>
          <a:noFill/>
        </p:spPr>
        <p:txBody>
          <a:bodyPr wrap="square" lIns="0">
            <a:spAutoFit/>
          </a:bodyPr>
          <a:lstStyle/>
          <a:p>
            <a:r>
              <a:rPr lang="en-US" sz="1600" b="1" dirty="0"/>
              <a:t>Definition:</a:t>
            </a:r>
            <a:r>
              <a:rPr lang="en-US" sz="1600" dirty="0"/>
              <a:t> The percentage of newly admitted long-term care residents who have a clinical profile similar to that of clients cared for at home with formal supports in place.</a:t>
            </a:r>
          </a:p>
        </p:txBody>
      </p:sp>
      <p:pic>
        <p:nvPicPr>
          <p:cNvPr id="18" name="Graphic 17">
            <a:extLst>
              <a:ext uri="{FF2B5EF4-FFF2-40B4-BE49-F238E27FC236}">
                <a16:creationId xmlns:a16="http://schemas.microsoft.com/office/drawing/2014/main" id="{9141048C-9EBA-45B4-B932-CF5B2B30789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569" y="189667"/>
            <a:ext cx="1219200" cy="1219200"/>
          </a:xfrm>
          <a:prstGeom prst="rect">
            <a:avLst/>
          </a:prstGeom>
        </p:spPr>
      </p:pic>
      <p:cxnSp>
        <p:nvCxnSpPr>
          <p:cNvPr id="10" name="Straight Connector 9">
            <a:extLst>
              <a:ext uri="{FF2B5EF4-FFF2-40B4-BE49-F238E27FC236}">
                <a16:creationId xmlns:a16="http://schemas.microsoft.com/office/drawing/2014/main" id="{1E8D2443-1A15-4B85-AA8A-7ECE40365F4B}"/>
              </a:ext>
              <a:ext uri="{C183D7F6-B498-43B3-948B-1728B52AA6E4}">
                <adec:decorative xmlns:adec="http://schemas.microsoft.com/office/drawing/2017/decorative" val="1"/>
              </a:ext>
            </a:extLst>
          </p:cNvPr>
          <p:cNvCxnSpPr>
            <a:cxnSpLocks/>
          </p:cNvCxnSpPr>
          <p:nvPr/>
        </p:nvCxnSpPr>
        <p:spPr>
          <a:xfrm>
            <a:off x="3515640" y="2273744"/>
            <a:ext cx="0" cy="3052832"/>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4E61CB-E6DA-4CD4-B452-DB870663BF92}"/>
              </a:ext>
              <a:ext uri="{C183D7F6-B498-43B3-948B-1728B52AA6E4}">
                <adec:decorative xmlns:adec="http://schemas.microsoft.com/office/drawing/2017/decorative" val="1"/>
              </a:ext>
            </a:extLst>
          </p:cNvPr>
          <p:cNvCxnSpPr>
            <a:cxnSpLocks/>
          </p:cNvCxnSpPr>
          <p:nvPr/>
        </p:nvCxnSpPr>
        <p:spPr>
          <a:xfrm>
            <a:off x="7554200" y="2273744"/>
            <a:ext cx="0" cy="3052832"/>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CF48672-526A-8076-9837-5C1F560BB7CB}"/>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97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85216"/>
            <a:ext cx="10972800" cy="1477328"/>
          </a:xfrm>
        </p:spPr>
        <p:txBody>
          <a:bodyPr/>
          <a:lstStyle/>
          <a:p>
            <a:pPr>
              <a:lnSpc>
                <a:spcPct val="100000"/>
              </a:lnSpc>
            </a:pPr>
            <a:r>
              <a:rPr lang="en-US" sz="3600" dirty="0"/>
              <a:t>Hospital Stay Extended Until Home Care Services </a:t>
            </a:r>
            <a:br>
              <a:rPr lang="en-US" sz="3600" dirty="0"/>
            </a:br>
            <a:r>
              <a:rPr lang="en-US" sz="3600" dirty="0"/>
              <a:t>or Supports Ready</a:t>
            </a:r>
            <a:br>
              <a:rPr lang="en-US" dirty="0"/>
            </a:br>
            <a:r>
              <a:rPr lang="en-US" sz="2400" dirty="0"/>
              <a:t>Key findings, 2022–2023</a:t>
            </a:r>
            <a:endParaRPr lang="en-CA" sz="2400" dirty="0"/>
          </a:p>
        </p:txBody>
      </p:sp>
      <p:pic>
        <p:nvPicPr>
          <p:cNvPr id="11" name="Picture 10" descr="More than 90% of hospital patients can access home care promptly, but 1 in 10 have their hospital stay extended until home care services or supports are ready; this is equal to 5 large hospitals (400-bed) every day; Source: CIHI, 2022">
            <a:extLst>
              <a:ext uri="{FF2B5EF4-FFF2-40B4-BE49-F238E27FC236}">
                <a16:creationId xmlns:a16="http://schemas.microsoft.com/office/drawing/2014/main" id="{C9A75B73-287E-E25C-FB42-2292BEFEFD6F}"/>
              </a:ext>
            </a:extLst>
          </p:cNvPr>
          <p:cNvPicPr>
            <a:picLocks noChangeAspect="1"/>
          </p:cNvPicPr>
          <p:nvPr/>
        </p:nvPicPr>
        <p:blipFill>
          <a:blip r:embed="rId2"/>
          <a:stretch>
            <a:fillRect/>
          </a:stretch>
        </p:blipFill>
        <p:spPr>
          <a:xfrm>
            <a:off x="348349" y="2456295"/>
            <a:ext cx="3782961" cy="2580956"/>
          </a:xfrm>
          <a:prstGeom prst="rect">
            <a:avLst/>
          </a:prstGeom>
        </p:spPr>
      </p:pic>
      <p:pic>
        <p:nvPicPr>
          <p:cNvPr id="16" name="Picture 15" descr="Half of patients with extended stays in hospital until home care services or supports are ready wait 9 days or less but 1 in 10 spend 40 or more extra days; Source: CIHI, 2022">
            <a:extLst>
              <a:ext uri="{FF2B5EF4-FFF2-40B4-BE49-F238E27FC236}">
                <a16:creationId xmlns:a16="http://schemas.microsoft.com/office/drawing/2014/main" id="{809B5C4F-8CD2-D220-191F-86AC0DDC8B91}"/>
              </a:ext>
            </a:extLst>
          </p:cNvPr>
          <p:cNvPicPr>
            <a:picLocks noChangeAspect="1"/>
          </p:cNvPicPr>
          <p:nvPr/>
        </p:nvPicPr>
        <p:blipFill>
          <a:blip r:embed="rId3"/>
          <a:stretch>
            <a:fillRect/>
          </a:stretch>
        </p:blipFill>
        <p:spPr>
          <a:xfrm>
            <a:off x="4439220" y="2171663"/>
            <a:ext cx="2567213" cy="3372457"/>
          </a:xfrm>
          <a:prstGeom prst="rect">
            <a:avLst/>
          </a:prstGeom>
        </p:spPr>
      </p:pic>
      <p:pic>
        <p:nvPicPr>
          <p:cNvPr id="20" name="Picture 19" descr="Patients who are most likely to have an extended stay in hospital until home care services or supports are ready; Half are seniors age 81 and over; 3 out of 5 are women; 22% Dementia; 21% Diabetes; 8% Cancer; 8% COPD; 12% Congestive heart failure; Source: CIHI, 2022&#10;">
            <a:extLst>
              <a:ext uri="{FF2B5EF4-FFF2-40B4-BE49-F238E27FC236}">
                <a16:creationId xmlns:a16="http://schemas.microsoft.com/office/drawing/2014/main" id="{B6FAA175-36CF-2682-5162-F75648DF3B3C}"/>
              </a:ext>
            </a:extLst>
          </p:cNvPr>
          <p:cNvPicPr>
            <a:picLocks noChangeAspect="1"/>
          </p:cNvPicPr>
          <p:nvPr/>
        </p:nvPicPr>
        <p:blipFill>
          <a:blip r:embed="rId4"/>
          <a:stretch>
            <a:fillRect/>
          </a:stretch>
        </p:blipFill>
        <p:spPr>
          <a:xfrm>
            <a:off x="7232242" y="2516635"/>
            <a:ext cx="4730527" cy="2151627"/>
          </a:xfrm>
          <a:prstGeom prst="rect">
            <a:avLst/>
          </a:prstGeom>
        </p:spPr>
      </p:pic>
      <p:sp>
        <p:nvSpPr>
          <p:cNvPr id="10" name="TextBox 9">
            <a:extLst>
              <a:ext uri="{FF2B5EF4-FFF2-40B4-BE49-F238E27FC236}">
                <a16:creationId xmlns:a16="http://schemas.microsoft.com/office/drawing/2014/main" id="{04E74B36-19F6-4207-848C-78CEF474AA30}"/>
              </a:ext>
            </a:extLst>
          </p:cNvPr>
          <p:cNvSpPr txBox="1"/>
          <p:nvPr/>
        </p:nvSpPr>
        <p:spPr>
          <a:xfrm>
            <a:off x="612648" y="5770433"/>
            <a:ext cx="11139499" cy="584775"/>
          </a:xfrm>
          <a:prstGeom prst="rect">
            <a:avLst/>
          </a:prstGeom>
          <a:noFill/>
        </p:spPr>
        <p:txBody>
          <a:bodyPr wrap="square" lIns="0">
            <a:spAutoFit/>
          </a:bodyPr>
          <a:lstStyle/>
          <a:p>
            <a:r>
              <a:rPr lang="en-US" sz="1600" b="1" dirty="0"/>
              <a:t>Definition: </a:t>
            </a:r>
            <a:r>
              <a:rPr lang="en-US" sz="1600" dirty="0"/>
              <a:t>The median number of days patients remain in hospital when no longer requiring it, until home care services or supports are ready.</a:t>
            </a:r>
          </a:p>
        </p:txBody>
      </p:sp>
      <p:pic>
        <p:nvPicPr>
          <p:cNvPr id="14" name="Graphic 13">
            <a:extLst>
              <a:ext uri="{FF2B5EF4-FFF2-40B4-BE49-F238E27FC236}">
                <a16:creationId xmlns:a16="http://schemas.microsoft.com/office/drawing/2014/main" id="{A25B2311-AE7E-4162-8811-D124649CB43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569" y="191465"/>
            <a:ext cx="1219200" cy="1219200"/>
          </a:xfrm>
          <a:prstGeom prst="rect">
            <a:avLst/>
          </a:prstGeom>
        </p:spPr>
      </p:pic>
      <p:cxnSp>
        <p:nvCxnSpPr>
          <p:cNvPr id="8" name="Straight Connector 7">
            <a:extLst>
              <a:ext uri="{FF2B5EF4-FFF2-40B4-BE49-F238E27FC236}">
                <a16:creationId xmlns:a16="http://schemas.microsoft.com/office/drawing/2014/main" id="{151BF702-9743-45C6-913A-AEB976DBBDE1}"/>
              </a:ext>
              <a:ext uri="{C183D7F6-B498-43B3-948B-1728B52AA6E4}">
                <adec:decorative xmlns:adec="http://schemas.microsoft.com/office/drawing/2017/decorative" val="1"/>
              </a:ext>
            </a:extLst>
          </p:cNvPr>
          <p:cNvCxnSpPr>
            <a:cxnSpLocks/>
          </p:cNvCxnSpPr>
          <p:nvPr/>
        </p:nvCxnSpPr>
        <p:spPr>
          <a:xfrm>
            <a:off x="4285265" y="2238546"/>
            <a:ext cx="0" cy="3238693"/>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47BDFE4-3C68-452E-9476-72FF76DEBE67}"/>
              </a:ext>
              <a:ext uri="{C183D7F6-B498-43B3-948B-1728B52AA6E4}">
                <adec:decorative xmlns:adec="http://schemas.microsoft.com/office/drawing/2017/decorative" val="1"/>
              </a:ext>
            </a:extLst>
          </p:cNvPr>
          <p:cNvCxnSpPr>
            <a:cxnSpLocks/>
          </p:cNvCxnSpPr>
          <p:nvPr/>
        </p:nvCxnSpPr>
        <p:spPr>
          <a:xfrm>
            <a:off x="7160389" y="2238546"/>
            <a:ext cx="0" cy="3238693"/>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3949910-5993-55EE-7F45-2D235A98402A}"/>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txBox="1">
            <a:spLocks noGrp="1"/>
          </p:cNvSpPr>
          <p:nvPr>
            <p:ph type="title" idx="4294967295"/>
          </p:nvPr>
        </p:nvSpPr>
        <p:spPr>
          <a:xfrm>
            <a:off x="558953" y="550408"/>
            <a:ext cx="10315737"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2667"/>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to cite this document: </a:t>
            </a:r>
            <a:b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Canadian Institute for Health Information. </a:t>
            </a:r>
            <a:r>
              <a:rPr kumimoji="0" lang="en-US" sz="2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Shared Health Priorities: Measuring Access to Mental Health and Substance Use Services and to Home and Community Care — Overview and Update</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Ottawa, ON: CIHI; November 2023. </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558953" y="3023151"/>
            <a:ext cx="4564590" cy="3395801"/>
          </a:xfrm>
          <a:prstGeom prst="rect">
            <a:avLst/>
          </a:prstGeom>
          <a:noFill/>
        </p:spPr>
        <p:txBody>
          <a:bodyPr wrap="square" rtlCol="0">
            <a:spAutoFit/>
          </a:bodyPr>
          <a:lstStyle/>
          <a:p>
            <a:pPr fontAlgn="base">
              <a:spcBef>
                <a:spcPct val="50000"/>
              </a:spcBef>
              <a:spcAft>
                <a:spcPct val="0"/>
              </a:spcAft>
              <a:defRPr/>
            </a:pPr>
            <a:r>
              <a:rPr lang="en-US" sz="3200" b="1" kern="0" dirty="0">
                <a:latin typeface="Calibri"/>
              </a:rPr>
              <a:t>Additional resources</a:t>
            </a:r>
          </a:p>
          <a:p>
            <a:pPr fontAlgn="base">
              <a:spcBef>
                <a:spcPct val="50000"/>
              </a:spcBef>
              <a:defRPr/>
            </a:pPr>
            <a:r>
              <a:rPr lang="en-CA" kern="0" dirty="0">
                <a:solidFill>
                  <a:srgbClr val="000000"/>
                </a:solidFill>
                <a:latin typeface="Arial" panose="020B0604020202020204" pitchFamily="34" charset="0"/>
                <a:cs typeface="Arial" panose="020B0604020202020204" pitchFamily="34" charset="0"/>
              </a:rPr>
              <a:t>More </a:t>
            </a:r>
            <a:r>
              <a:rPr lang="en-CA" kern="0" dirty="0">
                <a:latin typeface="Arial" panose="020B0604020202020204" pitchFamily="34" charset="0"/>
                <a:cs typeface="Arial" panose="020B0604020202020204" pitchFamily="34" charset="0"/>
              </a:rPr>
              <a:t>information and results </a:t>
            </a:r>
            <a:br>
              <a:rPr lang="en-CA" kern="0" dirty="0">
                <a:latin typeface="Arial" panose="020B0604020202020204" pitchFamily="34" charset="0"/>
                <a:cs typeface="Arial" panose="020B0604020202020204" pitchFamily="34" charset="0"/>
              </a:rPr>
            </a:br>
            <a:r>
              <a:rPr lang="en-CA" kern="0" dirty="0">
                <a:latin typeface="Arial" panose="020B0604020202020204" pitchFamily="34" charset="0"/>
                <a:cs typeface="Arial" panose="020B0604020202020204" pitchFamily="34" charset="0"/>
              </a:rPr>
              <a:t>are available</a:t>
            </a:r>
            <a:r>
              <a:rPr lang="en-CA" dirty="0">
                <a:latin typeface="Arial" panose="020B0604020202020204" pitchFamily="34" charset="0"/>
                <a:cs typeface="Arial" panose="020B0604020202020204" pitchFamily="34" charset="0"/>
              </a:rPr>
              <a:t>:</a:t>
            </a:r>
          </a:p>
          <a:p>
            <a:pPr marL="228594" indent="-228594" fontAlgn="base">
              <a:spcBef>
                <a:spcPts val="800"/>
              </a:spcBef>
              <a:spcAft>
                <a:spcPct val="0"/>
              </a:spcAft>
              <a:buFont typeface="Arial" panose="020B0604020202020204" pitchFamily="34" charset="0"/>
              <a:buChar char="•"/>
              <a:defRPr/>
            </a:pPr>
            <a:r>
              <a:rPr lang="en-CA" sz="2000" kern="0" dirty="0">
                <a:solidFill>
                  <a:srgbClr val="000000"/>
                </a:solidFill>
                <a:latin typeface="Arial" panose="020B0604020202020204" pitchFamily="34" charset="0"/>
                <a:cs typeface="Arial" panose="020B0604020202020204" pitchFamily="34" charset="0"/>
                <a:hlinkClick r:id="rId3"/>
              </a:rPr>
              <a:t>Shared Health Priorities</a:t>
            </a:r>
            <a:endParaRPr lang="en-CA" sz="2000" kern="0" dirty="0">
              <a:solidFill>
                <a:srgbClr val="000000"/>
              </a:solidFill>
              <a:latin typeface="Arial" panose="020B0604020202020204" pitchFamily="34" charset="0"/>
              <a:cs typeface="Arial" panose="020B0604020202020204" pitchFamily="34" charset="0"/>
            </a:endParaRPr>
          </a:p>
          <a:p>
            <a:pPr marL="228594" indent="-228594" fontAlgn="base">
              <a:spcBef>
                <a:spcPts val="800"/>
              </a:spcBef>
              <a:spcAft>
                <a:spcPct val="0"/>
              </a:spcAft>
              <a:buFont typeface="Arial" panose="020B0604020202020204" pitchFamily="34" charset="0"/>
              <a:buChar char="•"/>
              <a:defRPr/>
            </a:pPr>
            <a:r>
              <a:rPr lang="en-US" sz="2000" kern="0" dirty="0">
                <a:solidFill>
                  <a:srgbClr val="000000"/>
                </a:solidFill>
                <a:latin typeface="Arial" panose="020B0604020202020204" pitchFamily="34" charset="0"/>
                <a:cs typeface="Arial" panose="020B0604020202020204" pitchFamily="34" charset="0"/>
                <a:hlinkClick r:id="rId4"/>
              </a:rPr>
              <a:t>Measuring access to priority </a:t>
            </a:r>
            <a:br>
              <a:rPr lang="en-US" sz="2000" kern="0" dirty="0">
                <a:solidFill>
                  <a:srgbClr val="000000"/>
                </a:solidFill>
                <a:latin typeface="Arial" panose="020B0604020202020204" pitchFamily="34" charset="0"/>
                <a:cs typeface="Arial" panose="020B0604020202020204" pitchFamily="34" charset="0"/>
                <a:hlinkClick r:id="rId4"/>
              </a:rPr>
            </a:br>
            <a:r>
              <a:rPr lang="en-US" sz="2000" kern="0" dirty="0">
                <a:solidFill>
                  <a:srgbClr val="000000"/>
                </a:solidFill>
                <a:latin typeface="Arial" panose="020B0604020202020204" pitchFamily="34" charset="0"/>
                <a:cs typeface="Arial" panose="020B0604020202020204" pitchFamily="34" charset="0"/>
                <a:hlinkClick r:id="rId4"/>
              </a:rPr>
              <a:t>health services</a:t>
            </a:r>
            <a:endParaRPr lang="en-CA" sz="2000" kern="0" dirty="0">
              <a:solidFill>
                <a:srgbClr val="000000"/>
              </a:solidFill>
              <a:latin typeface="Arial" panose="020B0604020202020204" pitchFamily="34" charset="0"/>
              <a:cs typeface="Arial" panose="020B0604020202020204" pitchFamily="34" charset="0"/>
            </a:endParaRPr>
          </a:p>
          <a:p>
            <a:pPr marL="228594" indent="-228594" fontAlgn="base">
              <a:spcBef>
                <a:spcPts val="800"/>
              </a:spcBef>
              <a:spcAft>
                <a:spcPct val="0"/>
              </a:spcAft>
              <a:buFont typeface="Arial" panose="020B0604020202020204" pitchFamily="34" charset="0"/>
              <a:buChar char="•"/>
              <a:defRPr/>
            </a:pPr>
            <a:r>
              <a:rPr lang="en-CA" sz="2000" kern="0" dirty="0">
                <a:solidFill>
                  <a:srgbClr val="000000"/>
                </a:solidFill>
                <a:latin typeface="Arial" panose="020B0604020202020204" pitchFamily="34" charset="0"/>
                <a:cs typeface="Arial" panose="020B0604020202020204" pitchFamily="34" charset="0"/>
                <a:hlinkClick r:id="rId5"/>
              </a:rPr>
              <a:t>Your Health System: In Brief</a:t>
            </a:r>
            <a:endParaRPr lang="en-CA" sz="2000" kern="0" dirty="0">
              <a:solidFill>
                <a:srgbClr val="000000"/>
              </a:solidFill>
              <a:latin typeface="Arial" panose="020B0604020202020204" pitchFamily="34" charset="0"/>
              <a:cs typeface="Arial" panose="020B0604020202020204" pitchFamily="34" charset="0"/>
            </a:endParaRPr>
          </a:p>
          <a:p>
            <a:pPr fontAlgn="base">
              <a:spcBef>
                <a:spcPts val="800"/>
              </a:spcBef>
              <a:spcAft>
                <a:spcPct val="0"/>
              </a:spcAft>
              <a:defRPr/>
            </a:pPr>
            <a:endParaRPr lang="en-CA" sz="1200" kern="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6542074" y="3023151"/>
            <a:ext cx="4706497" cy="2185214"/>
          </a:xfrm>
          <a:prstGeom prst="rect">
            <a:avLst/>
          </a:prstGeom>
          <a:noFill/>
        </p:spPr>
        <p:txBody>
          <a:bodyPr wrap="square" rtlCol="0">
            <a:spAutoFit/>
          </a:bodyPr>
          <a:lstStyle/>
          <a:p>
            <a:pPr>
              <a:defRPr/>
            </a:pPr>
            <a:r>
              <a:rPr lang="en-CA" sz="3200" b="1" dirty="0">
                <a:latin typeface="+mj-lt"/>
                <a:cs typeface="Arial" panose="020B0604020202020204" pitchFamily="34" charset="0"/>
              </a:rPr>
              <a:t>Contact information</a:t>
            </a:r>
            <a:endParaRPr lang="en-CA" sz="3200" b="1" dirty="0">
              <a:latin typeface="+mj-lt"/>
              <a:cs typeface="Arial" panose="020B0604020202020204" pitchFamily="34" charset="0"/>
              <a:hlinkClick r:id="rId6">
                <a:extLst>
                  <a:ext uri="{A12FA001-AC4F-418D-AE19-62706E023703}">
                    <ahyp:hlinkClr xmlns:ahyp="http://schemas.microsoft.com/office/drawing/2018/hyperlinkcolor" val="tx"/>
                  </a:ext>
                </a:extLst>
              </a:hlinkClick>
            </a:endParaRPr>
          </a:p>
          <a:p>
            <a:pPr>
              <a:defRPr/>
            </a:pPr>
            <a:endParaRPr lang="en-CA" sz="20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a:defRPr/>
            </a:pPr>
            <a:r>
              <a:rPr lang="en-CA" sz="20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sharedhealthpriorities@cihi.ca</a:t>
            </a:r>
            <a:endParaRPr lang="en-CA" sz="2000" dirty="0">
              <a:solidFill>
                <a:srgbClr val="0070C0"/>
              </a:solidFill>
              <a:latin typeface="Arial" panose="020B0604020202020204" pitchFamily="34" charset="0"/>
              <a:cs typeface="Arial" panose="020B0604020202020204" pitchFamily="34" charset="0"/>
            </a:endParaRPr>
          </a:p>
          <a:p>
            <a:pPr>
              <a:defRPr/>
            </a:pPr>
            <a:endParaRPr lang="en-CA" b="1" dirty="0">
              <a:solidFill>
                <a:srgbClr val="000000"/>
              </a:solidFill>
              <a:latin typeface="Calibri"/>
            </a:endParaRPr>
          </a:p>
          <a:p>
            <a:pPr>
              <a:defRPr/>
            </a:pPr>
            <a:r>
              <a:rPr lang="en-CA" sz="3600" dirty="0">
                <a:solidFill>
                  <a:srgbClr val="0070C0"/>
                </a:solidFill>
                <a:hlinkClick r:id="rId7"/>
              </a:rPr>
              <a:t>cihi.ca</a:t>
            </a:r>
            <a:endParaRPr lang="en-CA" sz="3600" b="1" dirty="0">
              <a:solidFill>
                <a:srgbClr val="000000"/>
              </a:solidFill>
              <a:latin typeface="Calibri"/>
            </a:endParaRPr>
          </a:p>
        </p:txBody>
      </p:sp>
      <p:pic>
        <p:nvPicPr>
          <p:cNvPr id="6" name="Picture 5">
            <a:extLst>
              <a:ext uri="{FF2B5EF4-FFF2-40B4-BE49-F238E27FC236}">
                <a16:creationId xmlns:a16="http://schemas.microsoft.com/office/drawing/2014/main" id="{D912DEF6-1CC3-45E7-9BB8-756450EC236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5305" y="3070800"/>
            <a:ext cx="455168" cy="455168"/>
          </a:xfrm>
          <a:prstGeom prst="rect">
            <a:avLst/>
          </a:prstGeom>
        </p:spPr>
      </p:pic>
    </p:spTree>
    <p:extLst>
      <p:ext uri="{BB962C8B-B14F-4D97-AF65-F5344CB8AC3E}">
        <p14:creationId xmlns:p14="http://schemas.microsoft.com/office/powerpoint/2010/main" val="404566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9234FE-AF51-51C6-B122-CF0B176B20CA}"/>
              </a:ext>
            </a:extLst>
          </p:cNvPr>
          <p:cNvSpPr txBox="1">
            <a:spLocks noGrp="1"/>
          </p:cNvSpPr>
          <p:nvPr>
            <p:ph type="title" idx="4294967295"/>
          </p:nvPr>
        </p:nvSpPr>
        <p:spPr>
          <a:xfrm>
            <a:off x="10516293" y="6091221"/>
            <a:ext cx="1579535" cy="7489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4267" b="0" i="0" u="none" strike="noStrike" kern="1200" cap="none" spc="0" normalizeH="0" baseline="0" noProof="0" dirty="0">
                <a:ln>
                  <a:noFill/>
                </a:ln>
                <a:solidFill>
                  <a:srgbClr val="365254"/>
                </a:solidFill>
                <a:effectLst/>
                <a:uLnTx/>
                <a:uFillTx/>
                <a:latin typeface="+mn-lt"/>
                <a:ea typeface="+mn-ea"/>
                <a:cs typeface="+mn-cs"/>
              </a:rPr>
              <a:t>cihi.ca</a:t>
            </a:r>
          </a:p>
        </p:txBody>
      </p:sp>
      <p:sp>
        <p:nvSpPr>
          <p:cNvPr id="3" name="TextBox 2">
            <a:extLst>
              <a:ext uri="{FF2B5EF4-FFF2-40B4-BE49-F238E27FC236}">
                <a16:creationId xmlns:a16="http://schemas.microsoft.com/office/drawing/2014/main" id="{7E36157D-9D99-A2FD-1778-CAB0FF3E403D}"/>
              </a:ext>
            </a:extLst>
          </p:cNvPr>
          <p:cNvSpPr txBox="1"/>
          <p:nvPr/>
        </p:nvSpPr>
        <p:spPr>
          <a:xfrm>
            <a:off x="5721790" y="6281049"/>
            <a:ext cx="4462997" cy="461665"/>
          </a:xfrm>
          <a:prstGeom prst="rect">
            <a:avLst/>
          </a:prstGeom>
          <a:noFill/>
        </p:spPr>
        <p:txBody>
          <a:bodyPr wrap="square" rtlCol="0">
            <a:spAutoFit/>
          </a:bodyPr>
          <a:lstStyle/>
          <a:p>
            <a:pPr algn="r"/>
            <a:r>
              <a:rPr lang="en-CA" dirty="0">
                <a:solidFill>
                  <a:schemeClr val="bg1"/>
                </a:solidFill>
              </a:rPr>
              <a:t>sharedhealthpriorities@cihi.ca</a:t>
            </a:r>
          </a:p>
        </p:txBody>
      </p:sp>
    </p:spTree>
    <p:extLst>
      <p:ext uri="{BB962C8B-B14F-4D97-AF65-F5344CB8AC3E}">
        <p14:creationId xmlns:p14="http://schemas.microsoft.com/office/powerpoint/2010/main" val="269370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Phase 1: Indicator selection</a:t>
            </a:r>
          </a:p>
        </p:txBody>
      </p:sp>
      <p:sp>
        <p:nvSpPr>
          <p:cNvPr id="13" name="Text Placeholder 12">
            <a:extLst>
              <a:ext uri="{FF2B5EF4-FFF2-40B4-BE49-F238E27FC236}">
                <a16:creationId xmlns:a16="http://schemas.microsoft.com/office/drawing/2014/main" id="{430B681A-8829-40D8-A5CA-5732F752AE0C}"/>
              </a:ext>
            </a:extLst>
          </p:cNvPr>
          <p:cNvSpPr>
            <a:spLocks noGrp="1"/>
          </p:cNvSpPr>
          <p:nvPr>
            <p:ph type="body" sz="quarter" idx="14"/>
          </p:nvPr>
        </p:nvSpPr>
        <p:spPr>
          <a:xfrm>
            <a:off x="817335" y="1537057"/>
            <a:ext cx="10557330" cy="4401205"/>
          </a:xfrm>
        </p:spPr>
        <p:txBody>
          <a:bodyPr/>
          <a:lstStyle/>
          <a:p>
            <a:pPr>
              <a:lnSpc>
                <a:spcPct val="100000"/>
              </a:lnSpc>
              <a:spcBef>
                <a:spcPts val="600"/>
              </a:spcBef>
              <a:spcAft>
                <a:spcPts val="600"/>
              </a:spcAft>
            </a:pPr>
            <a:r>
              <a:rPr lang="en-US" sz="2400" dirty="0"/>
              <a:t>Within 6 months, CIHI led a selection process to reach FPT consensus </a:t>
            </a:r>
            <a:br>
              <a:rPr lang="en-US" sz="2400" dirty="0"/>
            </a:br>
            <a:r>
              <a:rPr lang="en-US" sz="2400" dirty="0"/>
              <a:t>on 12 new indicators</a:t>
            </a:r>
          </a:p>
          <a:p>
            <a:pPr lvl="1">
              <a:lnSpc>
                <a:spcPct val="100000"/>
              </a:lnSpc>
              <a:spcBef>
                <a:spcPts val="600"/>
              </a:spcBef>
              <a:spcAft>
                <a:spcPts val="600"/>
              </a:spcAft>
            </a:pPr>
            <a:r>
              <a:rPr lang="en-CA" sz="2000" dirty="0"/>
              <a:t>Engaged FPT reps (nominated by deputy ministers of health), pan-Canadian health organizations (PCHOs), clinicians, researchers, system managers and the public</a:t>
            </a:r>
            <a:endParaRPr lang="en-US" sz="2000" dirty="0"/>
          </a:p>
          <a:p>
            <a:pPr lvl="1">
              <a:lnSpc>
                <a:spcPct val="100000"/>
              </a:lnSpc>
              <a:spcBef>
                <a:spcPts val="600"/>
              </a:spcBef>
              <a:spcAft>
                <a:spcPts val="600"/>
              </a:spcAft>
            </a:pPr>
            <a:r>
              <a:rPr lang="en-CA" sz="2000" dirty="0"/>
              <a:t>Helped to reach agreement on the most important aspects of access, and the evaluation </a:t>
            </a:r>
            <a:br>
              <a:rPr lang="en-CA" sz="2000" dirty="0"/>
            </a:br>
            <a:r>
              <a:rPr lang="en-CA" sz="2000" dirty="0"/>
              <a:t>criteria needed for selection </a:t>
            </a:r>
            <a:endParaRPr lang="en-US" sz="2000" dirty="0"/>
          </a:p>
          <a:p>
            <a:pPr lvl="1">
              <a:lnSpc>
                <a:spcPct val="100000"/>
              </a:lnSpc>
              <a:spcBef>
                <a:spcPts val="600"/>
              </a:spcBef>
              <a:spcAft>
                <a:spcPts val="600"/>
              </a:spcAft>
            </a:pPr>
            <a:r>
              <a:rPr lang="en-CA" sz="2000" dirty="0"/>
              <a:t>Created and reviewed a list of 100+ possible measures in each sector, through environmental scans and a modified Delphi exercise</a:t>
            </a:r>
            <a:endParaRPr lang="en-US" sz="2000" dirty="0"/>
          </a:p>
          <a:p>
            <a:pPr lvl="1">
              <a:lnSpc>
                <a:spcPct val="100000"/>
              </a:lnSpc>
              <a:spcBef>
                <a:spcPts val="600"/>
              </a:spcBef>
              <a:spcAft>
                <a:spcPts val="600"/>
              </a:spcAft>
            </a:pPr>
            <a:r>
              <a:rPr lang="en-CA" sz="2000" dirty="0"/>
              <a:t>Worked with provinces and territories to reach consensus</a:t>
            </a:r>
            <a:endParaRPr lang="en-US" sz="2000" dirty="0"/>
          </a:p>
          <a:p>
            <a:pPr>
              <a:lnSpc>
                <a:spcPct val="100000"/>
              </a:lnSpc>
              <a:spcBef>
                <a:spcPts val="600"/>
              </a:spcBef>
              <a:spcAft>
                <a:spcPts val="600"/>
              </a:spcAft>
            </a:pPr>
            <a:r>
              <a:rPr lang="en-CA" sz="2400" dirty="0"/>
              <a:t>Indicator list endorsed by Conference of Deputy Ministers of Health, </a:t>
            </a:r>
            <a:br>
              <a:rPr lang="en-CA" sz="2400" dirty="0"/>
            </a:br>
            <a:r>
              <a:rPr lang="en-CA" sz="2400" dirty="0"/>
              <a:t>followed by health ministers in June 2018</a:t>
            </a:r>
            <a:endParaRPr lang="en-US" sz="2400" dirty="0"/>
          </a:p>
        </p:txBody>
      </p:sp>
      <p:pic>
        <p:nvPicPr>
          <p:cNvPr id="8" name="Content Placeholder 19">
            <a:extLst>
              <a:ext uri="{FF2B5EF4-FFF2-40B4-BE49-F238E27FC236}">
                <a16:creationId xmlns:a16="http://schemas.microsoft.com/office/drawing/2014/main" id="{78CD3E1C-54C4-4D32-B19D-B2C8F5B8D29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132" y="196064"/>
            <a:ext cx="1220209" cy="1219200"/>
          </a:xfrm>
          <a:prstGeom prst="rect">
            <a:avLst/>
          </a:prstGeom>
        </p:spPr>
      </p:pic>
    </p:spTree>
    <p:extLst>
      <p:ext uri="{BB962C8B-B14F-4D97-AF65-F5344CB8AC3E}">
        <p14:creationId xmlns:p14="http://schemas.microsoft.com/office/powerpoint/2010/main" val="21438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2AAE-1F9D-4E43-B2E2-2E333BCEE8B3}"/>
              </a:ext>
            </a:extLst>
          </p:cNvPr>
          <p:cNvSpPr>
            <a:spLocks noGrp="1"/>
          </p:cNvSpPr>
          <p:nvPr>
            <p:ph type="title"/>
          </p:nvPr>
        </p:nvSpPr>
        <p:spPr>
          <a:xfrm>
            <a:off x="609600" y="580246"/>
            <a:ext cx="10972800" cy="572123"/>
          </a:xfrm>
        </p:spPr>
        <p:txBody>
          <a:bodyPr/>
          <a:lstStyle/>
          <a:p>
            <a:r>
              <a:rPr lang="en-US" dirty="0"/>
              <a:t>Phase 2: Indicator development and reporting</a:t>
            </a:r>
          </a:p>
        </p:txBody>
      </p:sp>
      <p:sp>
        <p:nvSpPr>
          <p:cNvPr id="3" name="Text Placeholder 2">
            <a:extLst>
              <a:ext uri="{FF2B5EF4-FFF2-40B4-BE49-F238E27FC236}">
                <a16:creationId xmlns:a16="http://schemas.microsoft.com/office/drawing/2014/main" id="{D15C0FE4-DA50-4B36-A05C-2AC5929D627F}"/>
              </a:ext>
            </a:extLst>
          </p:cNvPr>
          <p:cNvSpPr>
            <a:spLocks noGrp="1"/>
          </p:cNvSpPr>
          <p:nvPr>
            <p:ph type="body" sz="quarter" idx="10"/>
          </p:nvPr>
        </p:nvSpPr>
        <p:spPr>
          <a:xfrm>
            <a:off x="938408" y="1391027"/>
            <a:ext cx="10199493" cy="1421030"/>
          </a:xfrm>
        </p:spPr>
        <p:txBody>
          <a:bodyPr/>
          <a:lstStyle/>
          <a:p>
            <a:pPr marL="0" indent="0">
              <a:buNone/>
            </a:pPr>
            <a:r>
              <a:rPr lang="en-CA" sz="2200" dirty="0"/>
              <a:t>CIHI led collaboration among FPT governments, Statistics Canada, PCHOs (Mental Health Commission of Canada, Canadian Centre on Substance Use and Addiction, </a:t>
            </a:r>
            <a:br>
              <a:rPr lang="en-CA" sz="2200" dirty="0"/>
            </a:br>
            <a:r>
              <a:rPr lang="en-CA" sz="2200" dirty="0"/>
              <a:t>and Canadian Home Care Association), measurement and sector experts, and people with lived experience to deliver on performance measurement commitments.</a:t>
            </a:r>
            <a:endParaRPr lang="en-US" dirty="0"/>
          </a:p>
        </p:txBody>
      </p:sp>
      <p:sp>
        <p:nvSpPr>
          <p:cNvPr id="4" name="TextBox 3">
            <a:extLst>
              <a:ext uri="{FF2B5EF4-FFF2-40B4-BE49-F238E27FC236}">
                <a16:creationId xmlns:a16="http://schemas.microsoft.com/office/drawing/2014/main" id="{F1AAFB7D-6F16-4114-8AC8-C375A57F7B26}"/>
              </a:ext>
            </a:extLst>
          </p:cNvPr>
          <p:cNvSpPr txBox="1"/>
          <p:nvPr/>
        </p:nvSpPr>
        <p:spPr>
          <a:xfrm>
            <a:off x="822960" y="2992909"/>
            <a:ext cx="2325933" cy="461665"/>
          </a:xfrm>
          <a:prstGeom prst="rect">
            <a:avLst/>
          </a:prstGeom>
          <a:noFill/>
        </p:spPr>
        <p:txBody>
          <a:bodyPr wrap="square" rtlCol="0">
            <a:spAutoFit/>
          </a:bodyPr>
          <a:lstStyle/>
          <a:p>
            <a:r>
              <a:rPr lang="en-CA" b="1" dirty="0">
                <a:solidFill>
                  <a:srgbClr val="177784"/>
                </a:solidFill>
                <a:ea typeface="Times New Roman" panose="02020603050405020304" pitchFamily="18" charset="0"/>
                <a:cs typeface="Arial" panose="020B0604020202020204" pitchFamily="34" charset="0"/>
              </a:rPr>
              <a:t> 3 key elements</a:t>
            </a:r>
            <a:endParaRPr lang="en-US" sz="3200" b="1" dirty="0">
              <a:solidFill>
                <a:srgbClr val="177784"/>
              </a:solidFill>
            </a:endParaRPr>
          </a:p>
        </p:txBody>
      </p:sp>
      <p:sp>
        <p:nvSpPr>
          <p:cNvPr id="9" name="TextBox 8">
            <a:extLst>
              <a:ext uri="{FF2B5EF4-FFF2-40B4-BE49-F238E27FC236}">
                <a16:creationId xmlns:a16="http://schemas.microsoft.com/office/drawing/2014/main" id="{4B48BC5D-157C-4AB1-868F-AAAC8534309B}"/>
              </a:ext>
            </a:extLst>
          </p:cNvPr>
          <p:cNvSpPr txBox="1"/>
          <p:nvPr/>
        </p:nvSpPr>
        <p:spPr>
          <a:xfrm>
            <a:off x="1597583" y="3536435"/>
            <a:ext cx="2325934" cy="2421176"/>
          </a:xfrm>
          <a:prstGeom prst="rect">
            <a:avLst/>
          </a:prstGeom>
          <a:noFill/>
        </p:spPr>
        <p:txBody>
          <a:bodyPr wrap="square" rtlCol="0">
            <a:spAutoFit/>
          </a:bodyPr>
          <a:lstStyle/>
          <a:p>
            <a:pPr>
              <a:spcAft>
                <a:spcPts val="400"/>
              </a:spcAft>
              <a:defRPr/>
            </a:pPr>
            <a:r>
              <a:rPr lang="en-CA" sz="2000" b="1" dirty="0">
                <a:solidFill>
                  <a:srgbClr val="365254"/>
                </a:solidFill>
                <a:latin typeface="Calibri"/>
              </a:rPr>
              <a:t>Advance </a:t>
            </a:r>
            <a:br>
              <a:rPr lang="en-CA" sz="2000" b="1" dirty="0">
                <a:solidFill>
                  <a:srgbClr val="365254"/>
                </a:solidFill>
                <a:latin typeface="Calibri"/>
              </a:rPr>
            </a:br>
            <a:r>
              <a:rPr lang="en-CA" sz="2000" b="1" dirty="0">
                <a:solidFill>
                  <a:srgbClr val="365254"/>
                </a:solidFill>
                <a:latin typeface="Calibri"/>
              </a:rPr>
              <a:t>data collection</a:t>
            </a:r>
          </a:p>
          <a:p>
            <a:pPr marL="232828" indent="-232828">
              <a:buFont typeface="Arial" panose="020B0604020202020204" pitchFamily="34" charset="0"/>
              <a:buChar char="•"/>
              <a:defRPr/>
            </a:pPr>
            <a:r>
              <a:rPr lang="en-US" sz="1800" dirty="0">
                <a:solidFill>
                  <a:srgbClr val="000000"/>
                </a:solidFill>
                <a:latin typeface="Calibri"/>
              </a:rPr>
              <a:t>Conduct targeted activities to prioritize and fill data gaps and look beyond traditional data sources</a:t>
            </a:r>
          </a:p>
        </p:txBody>
      </p:sp>
      <p:sp>
        <p:nvSpPr>
          <p:cNvPr id="10" name="TextBox 9">
            <a:extLst>
              <a:ext uri="{FF2B5EF4-FFF2-40B4-BE49-F238E27FC236}">
                <a16:creationId xmlns:a16="http://schemas.microsoft.com/office/drawing/2014/main" id="{50DCC0BF-3D33-4B2A-8BB8-D2FCDB180B50}"/>
              </a:ext>
            </a:extLst>
          </p:cNvPr>
          <p:cNvSpPr txBox="1"/>
          <p:nvPr/>
        </p:nvSpPr>
        <p:spPr>
          <a:xfrm>
            <a:off x="4721155" y="3536435"/>
            <a:ext cx="2517846" cy="2749471"/>
          </a:xfrm>
          <a:prstGeom prst="rect">
            <a:avLst/>
          </a:prstGeom>
          <a:noFill/>
        </p:spPr>
        <p:txBody>
          <a:bodyPr wrap="square" rtlCol="0">
            <a:spAutoFit/>
          </a:bodyPr>
          <a:lstStyle/>
          <a:p>
            <a:pPr>
              <a:spcAft>
                <a:spcPts val="400"/>
              </a:spcAft>
              <a:defRPr/>
            </a:pPr>
            <a:r>
              <a:rPr lang="en-CA" sz="2000" b="1" dirty="0">
                <a:solidFill>
                  <a:srgbClr val="365254"/>
                </a:solidFill>
                <a:latin typeface="Calibri"/>
              </a:rPr>
              <a:t>Measure and </a:t>
            </a:r>
            <a:br>
              <a:rPr lang="en-CA" sz="2000" b="1" dirty="0">
                <a:solidFill>
                  <a:srgbClr val="365254"/>
                </a:solidFill>
                <a:latin typeface="Calibri"/>
              </a:rPr>
            </a:br>
            <a:r>
              <a:rPr lang="en-CA" sz="2000" b="1" dirty="0">
                <a:solidFill>
                  <a:srgbClr val="365254"/>
                </a:solidFill>
                <a:latin typeface="Calibri"/>
              </a:rPr>
              <a:t>report on indicators</a:t>
            </a:r>
          </a:p>
          <a:p>
            <a:pPr marL="232828" indent="-232828">
              <a:spcAft>
                <a:spcPts val="400"/>
              </a:spcAft>
              <a:buFont typeface="Arial" panose="020B0604020202020204" pitchFamily="34" charset="0"/>
              <a:buChar char="•"/>
              <a:defRPr/>
            </a:pPr>
            <a:r>
              <a:rPr lang="en-US" sz="1800" dirty="0">
                <a:solidFill>
                  <a:srgbClr val="000000"/>
                </a:solidFill>
                <a:latin typeface="Calibri"/>
              </a:rPr>
              <a:t>Develop and enhance standard definitions </a:t>
            </a:r>
            <a:br>
              <a:rPr lang="en-US" sz="1800" dirty="0">
                <a:solidFill>
                  <a:srgbClr val="000000"/>
                </a:solidFill>
                <a:latin typeface="Calibri"/>
              </a:rPr>
            </a:br>
            <a:r>
              <a:rPr lang="en-US" sz="1800" dirty="0">
                <a:solidFill>
                  <a:srgbClr val="000000"/>
                </a:solidFill>
                <a:latin typeface="Calibri"/>
              </a:rPr>
              <a:t>for comparable measurement</a:t>
            </a:r>
          </a:p>
          <a:p>
            <a:pPr marL="232828" indent="-232828">
              <a:buFont typeface="Arial" panose="020B0604020202020204" pitchFamily="34" charset="0"/>
              <a:buChar char="•"/>
              <a:defRPr/>
            </a:pPr>
            <a:r>
              <a:rPr lang="en-US" sz="1800" dirty="0">
                <a:solidFill>
                  <a:srgbClr val="000000"/>
                </a:solidFill>
                <a:latin typeface="Calibri"/>
              </a:rPr>
              <a:t>Report on what </a:t>
            </a:r>
            <a:br>
              <a:rPr lang="en-US" sz="1800" dirty="0">
                <a:solidFill>
                  <a:srgbClr val="000000"/>
                </a:solidFill>
                <a:latin typeface="Calibri"/>
              </a:rPr>
            </a:br>
            <a:r>
              <a:rPr lang="en-US" sz="1800" dirty="0">
                <a:solidFill>
                  <a:srgbClr val="000000"/>
                </a:solidFill>
                <a:latin typeface="Calibri"/>
              </a:rPr>
              <a:t>is available and expand over time</a:t>
            </a:r>
          </a:p>
        </p:txBody>
      </p:sp>
      <p:sp>
        <p:nvSpPr>
          <p:cNvPr id="11" name="TextBox 10">
            <a:extLst>
              <a:ext uri="{FF2B5EF4-FFF2-40B4-BE49-F238E27FC236}">
                <a16:creationId xmlns:a16="http://schemas.microsoft.com/office/drawing/2014/main" id="{5F38D7B0-AB21-471A-94E6-6BD95D39154C}"/>
              </a:ext>
            </a:extLst>
          </p:cNvPr>
          <p:cNvSpPr txBox="1"/>
          <p:nvPr/>
        </p:nvSpPr>
        <p:spPr>
          <a:xfrm>
            <a:off x="8300135" y="3536435"/>
            <a:ext cx="2837766" cy="2749471"/>
          </a:xfrm>
          <a:prstGeom prst="rect">
            <a:avLst/>
          </a:prstGeom>
          <a:noFill/>
        </p:spPr>
        <p:txBody>
          <a:bodyPr wrap="square" rtlCol="0">
            <a:spAutoFit/>
          </a:bodyPr>
          <a:lstStyle/>
          <a:p>
            <a:pPr>
              <a:spcAft>
                <a:spcPts val="400"/>
              </a:spcAft>
              <a:defRPr/>
            </a:pPr>
            <a:r>
              <a:rPr lang="en-CA" sz="2000" b="1" dirty="0">
                <a:solidFill>
                  <a:srgbClr val="365254"/>
                </a:solidFill>
                <a:latin typeface="Calibri"/>
              </a:rPr>
              <a:t>Accelerate uptake </a:t>
            </a:r>
            <a:br>
              <a:rPr lang="en-CA" sz="2000" b="1" dirty="0">
                <a:solidFill>
                  <a:srgbClr val="365254"/>
                </a:solidFill>
                <a:latin typeface="Calibri"/>
              </a:rPr>
            </a:br>
            <a:r>
              <a:rPr lang="en-CA" sz="2000" b="1" dirty="0">
                <a:solidFill>
                  <a:srgbClr val="365254"/>
                </a:solidFill>
                <a:latin typeface="Calibri"/>
              </a:rPr>
              <a:t>and use</a:t>
            </a:r>
          </a:p>
          <a:p>
            <a:pPr marL="232828" indent="-232828">
              <a:spcAft>
                <a:spcPts val="400"/>
              </a:spcAft>
              <a:buFont typeface="Arial" panose="020B0604020202020204" pitchFamily="34" charset="0"/>
              <a:buChar char="•"/>
              <a:defRPr/>
            </a:pPr>
            <a:r>
              <a:rPr lang="en-US" sz="1800" dirty="0">
                <a:latin typeface="Calibri"/>
              </a:rPr>
              <a:t>Conduct targeted activities to increase stakeholder awareness and understanding</a:t>
            </a:r>
          </a:p>
          <a:p>
            <a:pPr marL="232828" indent="-232828">
              <a:buFont typeface="Arial" panose="020B0604020202020204" pitchFamily="34" charset="0"/>
              <a:buChar char="•"/>
              <a:defRPr/>
            </a:pPr>
            <a:r>
              <a:rPr lang="en-US" sz="1800" dirty="0">
                <a:latin typeface="Calibri"/>
              </a:rPr>
              <a:t>The value of this work and actionability builds over time</a:t>
            </a:r>
          </a:p>
        </p:txBody>
      </p:sp>
      <p:pic>
        <p:nvPicPr>
          <p:cNvPr id="6" name="Picture 5">
            <a:extLst>
              <a:ext uri="{FF2B5EF4-FFF2-40B4-BE49-F238E27FC236}">
                <a16:creationId xmlns:a16="http://schemas.microsoft.com/office/drawing/2014/main" id="{7598C288-988F-4A91-BB6E-CDE8B73FD8E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32308" y="3590569"/>
            <a:ext cx="609600" cy="609600"/>
          </a:xfrm>
          <a:prstGeom prst="rect">
            <a:avLst/>
          </a:prstGeom>
        </p:spPr>
      </p:pic>
      <p:pic>
        <p:nvPicPr>
          <p:cNvPr id="7" name="Content Placeholder 19">
            <a:extLst>
              <a:ext uri="{FF2B5EF4-FFF2-40B4-BE49-F238E27FC236}">
                <a16:creationId xmlns:a16="http://schemas.microsoft.com/office/drawing/2014/main" id="{41A4EDF7-D3E9-49E1-804A-CABDA418B35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8" y="3590569"/>
            <a:ext cx="609600" cy="609600"/>
          </a:xfrm>
          <a:prstGeom prst="rect">
            <a:avLst/>
          </a:prstGeom>
        </p:spPr>
      </p:pic>
      <p:pic>
        <p:nvPicPr>
          <p:cNvPr id="8" name="Content Placeholder 19">
            <a:extLst>
              <a:ext uri="{FF2B5EF4-FFF2-40B4-BE49-F238E27FC236}">
                <a16:creationId xmlns:a16="http://schemas.microsoft.com/office/drawing/2014/main" id="{41BD804B-DB46-47C1-AA94-D6205972885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8767" y="3590569"/>
            <a:ext cx="609600" cy="609600"/>
          </a:xfrm>
          <a:prstGeom prst="rect">
            <a:avLst/>
          </a:prstGeom>
        </p:spPr>
      </p:pic>
    </p:spTree>
    <p:extLst>
      <p:ext uri="{BB962C8B-B14F-4D97-AF65-F5344CB8AC3E}">
        <p14:creationId xmlns:p14="http://schemas.microsoft.com/office/powerpoint/2010/main" val="9443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nvPr>
        </p:nvSpPr>
        <p:spPr/>
        <p:txBody>
          <a:bodyPr/>
          <a:lstStyle/>
          <a:p>
            <a:r>
              <a:rPr lang="en-US" dirty="0"/>
              <a:t>Key accomplishments</a:t>
            </a:r>
            <a:endParaRPr lang="en-US" strike="sngStrike" dirty="0"/>
          </a:p>
        </p:txBody>
      </p:sp>
      <p:sp>
        <p:nvSpPr>
          <p:cNvPr id="21" name="TextBox 20">
            <a:extLst>
              <a:ext uri="{FF2B5EF4-FFF2-40B4-BE49-F238E27FC236}">
                <a16:creationId xmlns:a16="http://schemas.microsoft.com/office/drawing/2014/main" id="{23043009-48DE-4F00-96D3-D4FB909E5D15}"/>
              </a:ext>
            </a:extLst>
          </p:cNvPr>
          <p:cNvSpPr txBox="1"/>
          <p:nvPr/>
        </p:nvSpPr>
        <p:spPr>
          <a:xfrm>
            <a:off x="1328446" y="1460599"/>
            <a:ext cx="6716501" cy="543675"/>
          </a:xfrm>
          <a:prstGeom prst="rect">
            <a:avLst/>
          </a:prstGeom>
          <a:noFill/>
        </p:spPr>
        <p:txBody>
          <a:bodyPr wrap="square" rtlCol="0">
            <a:spAutoFit/>
          </a:bodyPr>
          <a:lstStyle/>
          <a:p>
            <a:pPr>
              <a:defRPr/>
            </a:pPr>
            <a:r>
              <a:rPr lang="en-US" sz="2933" b="1" dirty="0">
                <a:solidFill>
                  <a:srgbClr val="00A199"/>
                </a:solidFill>
                <a:latin typeface="Calibri"/>
                <a:cs typeface="Calibri Light" panose="020F0302020204030204" pitchFamily="34" charset="0"/>
              </a:rPr>
              <a:t>Advance data collection</a:t>
            </a:r>
          </a:p>
        </p:txBody>
      </p:sp>
      <p:sp>
        <p:nvSpPr>
          <p:cNvPr id="8" name="Text Placeholder 7">
            <a:extLst>
              <a:ext uri="{FF2B5EF4-FFF2-40B4-BE49-F238E27FC236}">
                <a16:creationId xmlns:a16="http://schemas.microsoft.com/office/drawing/2014/main" id="{E01C3ED8-EDEC-4AA6-8F85-FE578C232605}"/>
              </a:ext>
            </a:extLst>
          </p:cNvPr>
          <p:cNvSpPr>
            <a:spLocks noGrp="1"/>
          </p:cNvSpPr>
          <p:nvPr>
            <p:ph type="body" sz="quarter" idx="14"/>
          </p:nvPr>
        </p:nvSpPr>
        <p:spPr>
          <a:xfrm>
            <a:off x="1196688" y="2180558"/>
            <a:ext cx="5591745" cy="3877600"/>
          </a:xfrm>
        </p:spPr>
        <p:txBody>
          <a:bodyPr/>
          <a:lstStyle/>
          <a:p>
            <a:pPr>
              <a:lnSpc>
                <a:spcPct val="100000"/>
              </a:lnSpc>
              <a:spcBef>
                <a:spcPts val="0"/>
              </a:spcBef>
            </a:pPr>
            <a:r>
              <a:rPr lang="en-US" sz="2400" dirty="0"/>
              <a:t>Brand-new data collection</a:t>
            </a:r>
          </a:p>
          <a:p>
            <a:pPr lvl="1">
              <a:lnSpc>
                <a:spcPct val="100000"/>
              </a:lnSpc>
              <a:spcBef>
                <a:spcPts val="0"/>
              </a:spcBef>
            </a:pPr>
            <a:r>
              <a:rPr lang="en-US" sz="2133" dirty="0"/>
              <a:t>Wait time data for mental health counselling</a:t>
            </a:r>
          </a:p>
          <a:p>
            <a:pPr lvl="1">
              <a:lnSpc>
                <a:spcPct val="100000"/>
              </a:lnSpc>
              <a:spcBef>
                <a:spcPts val="0"/>
              </a:spcBef>
            </a:pPr>
            <a:r>
              <a:rPr lang="en-US" sz="2133" dirty="0"/>
              <a:t>Wait time data for home care services</a:t>
            </a:r>
          </a:p>
          <a:p>
            <a:pPr lvl="1">
              <a:lnSpc>
                <a:spcPct val="100000"/>
              </a:lnSpc>
              <a:spcBef>
                <a:spcPts val="0"/>
              </a:spcBef>
            </a:pPr>
            <a:r>
              <a:rPr lang="en-US" sz="2133" dirty="0"/>
              <a:t>Survey data on home care effectiveness (Statistics Canada)</a:t>
            </a:r>
          </a:p>
          <a:p>
            <a:pPr lvl="1">
              <a:lnSpc>
                <a:spcPct val="100000"/>
              </a:lnSpc>
              <a:spcBef>
                <a:spcPts val="0"/>
              </a:spcBef>
            </a:pPr>
            <a:r>
              <a:rPr lang="en-US" sz="2133" dirty="0"/>
              <a:t>Self-reported mental health and </a:t>
            </a:r>
            <a:br>
              <a:rPr lang="en-US" sz="2133" dirty="0"/>
            </a:br>
            <a:r>
              <a:rPr lang="en-US" sz="2133" dirty="0"/>
              <a:t>substance use information on</a:t>
            </a:r>
          </a:p>
          <a:p>
            <a:pPr lvl="3">
              <a:lnSpc>
                <a:spcPct val="100000"/>
              </a:lnSpc>
              <a:spcBef>
                <a:spcPts val="0"/>
              </a:spcBef>
            </a:pPr>
            <a:r>
              <a:rPr lang="en-US" sz="2000" dirty="0"/>
              <a:t>Ability to navigate services</a:t>
            </a:r>
          </a:p>
          <a:p>
            <a:pPr lvl="3">
              <a:lnSpc>
                <a:spcPct val="100000"/>
              </a:lnSpc>
              <a:spcBef>
                <a:spcPts val="0"/>
              </a:spcBef>
            </a:pPr>
            <a:r>
              <a:rPr lang="en-US" sz="2000" dirty="0"/>
              <a:t>Early intervention among children </a:t>
            </a:r>
            <a:br>
              <a:rPr lang="en-US" sz="2000" dirty="0"/>
            </a:br>
            <a:r>
              <a:rPr lang="en-US" sz="2000" dirty="0"/>
              <a:t>and youth</a:t>
            </a:r>
            <a:endParaRPr lang="en-US" dirty="0"/>
          </a:p>
        </p:txBody>
      </p:sp>
      <p:sp>
        <p:nvSpPr>
          <p:cNvPr id="9" name="Text Placeholder 8">
            <a:extLst>
              <a:ext uri="{FF2B5EF4-FFF2-40B4-BE49-F238E27FC236}">
                <a16:creationId xmlns:a16="http://schemas.microsoft.com/office/drawing/2014/main" id="{E2729F3F-5124-4ED3-87A5-630E36F3D43B}"/>
              </a:ext>
            </a:extLst>
          </p:cNvPr>
          <p:cNvSpPr>
            <a:spLocks noGrp="1"/>
          </p:cNvSpPr>
          <p:nvPr>
            <p:ph type="body" sz="quarter" idx="15"/>
          </p:nvPr>
        </p:nvSpPr>
        <p:spPr>
          <a:xfrm>
            <a:off x="7083222" y="2180558"/>
            <a:ext cx="4116553" cy="1600310"/>
          </a:xfrm>
        </p:spPr>
        <p:txBody>
          <a:bodyPr/>
          <a:lstStyle/>
          <a:p>
            <a:pPr>
              <a:lnSpc>
                <a:spcPct val="100000"/>
              </a:lnSpc>
              <a:spcBef>
                <a:spcPts val="0"/>
              </a:spcBef>
            </a:pPr>
            <a:r>
              <a:rPr lang="en-US" sz="2400" dirty="0"/>
              <a:t>Data with expanded geographic coverage</a:t>
            </a:r>
          </a:p>
          <a:p>
            <a:pPr lvl="1">
              <a:lnSpc>
                <a:spcPct val="100000"/>
              </a:lnSpc>
              <a:spcBef>
                <a:spcPts val="0"/>
              </a:spcBef>
            </a:pPr>
            <a:r>
              <a:rPr lang="en-US" sz="2133" dirty="0"/>
              <a:t>Long-term care data</a:t>
            </a:r>
          </a:p>
          <a:p>
            <a:pPr lvl="1">
              <a:lnSpc>
                <a:spcPct val="100000"/>
              </a:lnSpc>
              <a:spcBef>
                <a:spcPts val="0"/>
              </a:spcBef>
            </a:pPr>
            <a:r>
              <a:rPr lang="en-US" sz="2133" dirty="0"/>
              <a:t>Home care data</a:t>
            </a:r>
          </a:p>
        </p:txBody>
      </p:sp>
      <p:sp>
        <p:nvSpPr>
          <p:cNvPr id="15" name="Text Placeholder 8">
            <a:extLst>
              <a:ext uri="{FF2B5EF4-FFF2-40B4-BE49-F238E27FC236}">
                <a16:creationId xmlns:a16="http://schemas.microsoft.com/office/drawing/2014/main" id="{2B163EC7-9F00-4429-B402-1B06432191F1}"/>
              </a:ext>
            </a:extLst>
          </p:cNvPr>
          <p:cNvSpPr txBox="1">
            <a:spLocks/>
          </p:cNvSpPr>
          <p:nvPr/>
        </p:nvSpPr>
        <p:spPr>
          <a:xfrm>
            <a:off x="7083222" y="4076946"/>
            <a:ext cx="4799997" cy="1887440"/>
          </a:xfrm>
          <a:prstGeom prst="rect">
            <a:avLst/>
          </a:prstGeom>
        </p:spPr>
        <p:txBody>
          <a:bodyPr vert="horz" wrap="square" lIns="0" tIns="0" rIns="0" bIns="0" rtlCol="0">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411" indent="-243411" defTabSz="1219170">
              <a:lnSpc>
                <a:spcPct val="100000"/>
              </a:lnSpc>
              <a:spcBef>
                <a:spcPts val="0"/>
              </a:spcBef>
              <a:spcAft>
                <a:spcPts val="800"/>
              </a:spcAft>
              <a:buClr>
                <a:prstClr val="white"/>
              </a:buClr>
              <a:buFont typeface="Calibri" panose="020F0502020204030204" pitchFamily="34" charset="0"/>
              <a:buChar char=" "/>
              <a:defRPr/>
            </a:pPr>
            <a:r>
              <a:rPr lang="en-US" sz="2400" dirty="0">
                <a:solidFill>
                  <a:srgbClr val="177784"/>
                </a:solidFill>
                <a:latin typeface="Calibri"/>
              </a:rPr>
              <a:t>Higher-quality, more detailed data</a:t>
            </a:r>
          </a:p>
          <a:p>
            <a:pPr marL="478355" lvl="1" indent="-234945" defTabSz="1219170">
              <a:lnSpc>
                <a:spcPct val="100000"/>
              </a:lnSpc>
              <a:spcBef>
                <a:spcPts val="0"/>
              </a:spcBef>
              <a:spcAft>
                <a:spcPts val="800"/>
              </a:spcAft>
              <a:buFont typeface="Calibri" panose="020F0502020204030204" pitchFamily="34" charset="0"/>
              <a:buChar char="•"/>
              <a:defRPr/>
            </a:pPr>
            <a:r>
              <a:rPr lang="en-US" sz="2133" b="1" dirty="0">
                <a:solidFill>
                  <a:srgbClr val="365254"/>
                </a:solidFill>
                <a:latin typeface="Calibri"/>
              </a:rPr>
              <a:t>Emergency department data on mental health and substance use</a:t>
            </a:r>
          </a:p>
          <a:p>
            <a:pPr marL="478355" lvl="1" indent="-234945" defTabSz="1219170">
              <a:lnSpc>
                <a:spcPct val="100000"/>
              </a:lnSpc>
              <a:spcBef>
                <a:spcPts val="0"/>
              </a:spcBef>
              <a:spcAft>
                <a:spcPts val="800"/>
              </a:spcAft>
              <a:buFont typeface="Calibri" panose="020F0502020204030204" pitchFamily="34" charset="0"/>
              <a:buChar char="•"/>
              <a:defRPr/>
            </a:pPr>
            <a:r>
              <a:rPr lang="en-US" sz="2133" b="1" dirty="0">
                <a:solidFill>
                  <a:srgbClr val="365254"/>
                </a:solidFill>
                <a:latin typeface="Calibri"/>
              </a:rPr>
              <a:t>Improved specificity of substance </a:t>
            </a:r>
            <a:br>
              <a:rPr lang="en-US" sz="2133" b="1" dirty="0">
                <a:solidFill>
                  <a:srgbClr val="365254"/>
                </a:solidFill>
                <a:latin typeface="Calibri"/>
              </a:rPr>
            </a:br>
            <a:r>
              <a:rPr lang="en-US" sz="2133" b="1" dirty="0">
                <a:solidFill>
                  <a:srgbClr val="365254"/>
                </a:solidFill>
                <a:latin typeface="Calibri"/>
              </a:rPr>
              <a:t>use in hospital data</a:t>
            </a:r>
          </a:p>
        </p:txBody>
      </p:sp>
      <p:pic>
        <p:nvPicPr>
          <p:cNvPr id="4" name="Content Placeholder 19">
            <a:extLst>
              <a:ext uri="{FF2B5EF4-FFF2-40B4-BE49-F238E27FC236}">
                <a16:creationId xmlns:a16="http://schemas.microsoft.com/office/drawing/2014/main" id="{60816924-3A95-E8F4-4891-379ED572BBB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902" y="1424772"/>
            <a:ext cx="731520" cy="731520"/>
          </a:xfrm>
          <a:prstGeom prst="rect">
            <a:avLst/>
          </a:prstGeom>
        </p:spPr>
      </p:pic>
    </p:spTree>
    <p:extLst>
      <p:ext uri="{BB962C8B-B14F-4D97-AF65-F5344CB8AC3E}">
        <p14:creationId xmlns:p14="http://schemas.microsoft.com/office/powerpoint/2010/main" val="28196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nvPr>
        </p:nvSpPr>
        <p:spPr/>
        <p:txBody>
          <a:bodyPr/>
          <a:lstStyle/>
          <a:p>
            <a:r>
              <a:rPr lang="en-US" dirty="0"/>
              <a:t>Key accomplishments (continued)</a:t>
            </a:r>
          </a:p>
        </p:txBody>
      </p:sp>
      <p:sp>
        <p:nvSpPr>
          <p:cNvPr id="20" name="TextBox 19">
            <a:extLst>
              <a:ext uri="{FF2B5EF4-FFF2-40B4-BE49-F238E27FC236}">
                <a16:creationId xmlns:a16="http://schemas.microsoft.com/office/drawing/2014/main" id="{504B63AC-884A-40C0-8E8D-2233FACA1C23}"/>
              </a:ext>
            </a:extLst>
          </p:cNvPr>
          <p:cNvSpPr txBox="1"/>
          <p:nvPr/>
        </p:nvSpPr>
        <p:spPr>
          <a:xfrm>
            <a:off x="1349082" y="1322792"/>
            <a:ext cx="4354071" cy="995016"/>
          </a:xfrm>
          <a:prstGeom prst="rect">
            <a:avLst/>
          </a:prstGeom>
          <a:noFill/>
        </p:spPr>
        <p:txBody>
          <a:bodyPr wrap="square" rtlCol="0">
            <a:spAutoFit/>
          </a:bodyPr>
          <a:lstStyle/>
          <a:p>
            <a:pPr>
              <a:defRPr/>
            </a:pPr>
            <a:r>
              <a:rPr lang="en-US" sz="2933" b="1" dirty="0">
                <a:solidFill>
                  <a:srgbClr val="00A199"/>
                </a:solidFill>
                <a:cs typeface="Calibri Light" panose="020F0302020204030204" pitchFamily="34" charset="0"/>
              </a:rPr>
              <a:t>Measure and report </a:t>
            </a:r>
            <a:br>
              <a:rPr lang="en-US" sz="2933" b="1" dirty="0">
                <a:solidFill>
                  <a:srgbClr val="00A199"/>
                </a:solidFill>
                <a:cs typeface="Calibri Light" panose="020F0302020204030204" pitchFamily="34" charset="0"/>
              </a:rPr>
            </a:br>
            <a:r>
              <a:rPr lang="en-US" sz="2933" b="1" dirty="0">
                <a:solidFill>
                  <a:srgbClr val="00A199"/>
                </a:solidFill>
                <a:cs typeface="Calibri Light" panose="020F0302020204030204" pitchFamily="34" charset="0"/>
              </a:rPr>
              <a:t>on indicators</a:t>
            </a:r>
          </a:p>
        </p:txBody>
      </p:sp>
      <p:sp>
        <p:nvSpPr>
          <p:cNvPr id="22" name="Text Placeholder 2">
            <a:extLst>
              <a:ext uri="{FF2B5EF4-FFF2-40B4-BE49-F238E27FC236}">
                <a16:creationId xmlns:a16="http://schemas.microsoft.com/office/drawing/2014/main" id="{A312FB06-54CE-4D39-8DD2-C63FCF9A12A2}"/>
              </a:ext>
            </a:extLst>
          </p:cNvPr>
          <p:cNvSpPr>
            <a:spLocks noGrp="1"/>
          </p:cNvSpPr>
          <p:nvPr>
            <p:ph type="body" sz="quarter" idx="14"/>
          </p:nvPr>
        </p:nvSpPr>
        <p:spPr>
          <a:xfrm>
            <a:off x="1193439" y="2435033"/>
            <a:ext cx="5229331" cy="3825150"/>
          </a:xfrm>
        </p:spPr>
        <p:txBody>
          <a:bodyPr/>
          <a:lstStyle/>
          <a:p>
            <a:pPr lvl="1">
              <a:lnSpc>
                <a:spcPts val="2700"/>
              </a:lnSpc>
              <a:spcBef>
                <a:spcPts val="0"/>
              </a:spcBef>
              <a:spcAft>
                <a:spcPts val="600"/>
              </a:spcAft>
            </a:pPr>
            <a:r>
              <a:rPr lang="en-US" sz="2000" dirty="0"/>
              <a:t>Confirmed measurement approach </a:t>
            </a:r>
            <a:br>
              <a:rPr lang="en-US" sz="2000" dirty="0"/>
            </a:br>
            <a:r>
              <a:rPr lang="en-US" sz="2000" dirty="0"/>
              <a:t>for 12 indicators, with refinements </a:t>
            </a:r>
            <a:br>
              <a:rPr lang="en-US" sz="2000" dirty="0"/>
            </a:br>
            <a:r>
              <a:rPr lang="en-US" sz="2000" dirty="0"/>
              <a:t>and expanded data over time</a:t>
            </a:r>
          </a:p>
          <a:p>
            <a:pPr lvl="1">
              <a:lnSpc>
                <a:spcPts val="2700"/>
              </a:lnSpc>
              <a:spcBef>
                <a:spcPts val="0"/>
              </a:spcBef>
              <a:spcAft>
                <a:spcPts val="600"/>
              </a:spcAft>
            </a:pPr>
            <a:r>
              <a:rPr lang="en-US" sz="2000" dirty="0"/>
              <a:t>Published results for all 12 indicators </a:t>
            </a:r>
            <a:br>
              <a:rPr lang="en-US" sz="2000" dirty="0"/>
            </a:br>
            <a:r>
              <a:rPr lang="en-US" sz="2000" dirty="0"/>
              <a:t>plus 4 companion reports</a:t>
            </a:r>
          </a:p>
          <a:p>
            <a:pPr lvl="1">
              <a:lnSpc>
                <a:spcPts val="2700"/>
              </a:lnSpc>
              <a:spcBef>
                <a:spcPts val="0"/>
              </a:spcBef>
              <a:spcAft>
                <a:spcPts val="600"/>
              </a:spcAft>
            </a:pPr>
            <a:r>
              <a:rPr lang="en-US" sz="2000" dirty="0"/>
              <a:t>Published locally relevant results through region-level reporting (where data supports)</a:t>
            </a:r>
          </a:p>
          <a:p>
            <a:pPr lvl="1">
              <a:lnSpc>
                <a:spcPts val="2700"/>
              </a:lnSpc>
              <a:spcBef>
                <a:spcPts val="0"/>
              </a:spcBef>
              <a:spcAft>
                <a:spcPts val="600"/>
              </a:spcAft>
            </a:pPr>
            <a:r>
              <a:rPr lang="en-US" sz="2000" dirty="0"/>
              <a:t>Included equity/demographic stratifiers</a:t>
            </a:r>
          </a:p>
          <a:p>
            <a:pPr lvl="1">
              <a:lnSpc>
                <a:spcPts val="2700"/>
              </a:lnSpc>
              <a:spcBef>
                <a:spcPts val="0"/>
              </a:spcBef>
              <a:spcAft>
                <a:spcPts val="600"/>
              </a:spcAft>
            </a:pPr>
            <a:r>
              <a:rPr lang="en-US" sz="2000" dirty="0"/>
              <a:t>Used plain language communication </a:t>
            </a:r>
            <a:br>
              <a:rPr lang="en-US" sz="2000" dirty="0"/>
            </a:br>
            <a:r>
              <a:rPr lang="en-US" sz="2000" dirty="0"/>
              <a:t>for reporting</a:t>
            </a:r>
          </a:p>
        </p:txBody>
      </p:sp>
      <p:sp>
        <p:nvSpPr>
          <p:cNvPr id="23" name="TextBox 22">
            <a:extLst>
              <a:ext uri="{FF2B5EF4-FFF2-40B4-BE49-F238E27FC236}">
                <a16:creationId xmlns:a16="http://schemas.microsoft.com/office/drawing/2014/main" id="{CAF26DBA-9C90-4715-AD79-1DF509DC4E7C}"/>
              </a:ext>
            </a:extLst>
          </p:cNvPr>
          <p:cNvSpPr txBox="1"/>
          <p:nvPr/>
        </p:nvSpPr>
        <p:spPr>
          <a:xfrm>
            <a:off x="7079783" y="1322792"/>
            <a:ext cx="3495327" cy="995016"/>
          </a:xfrm>
          <a:prstGeom prst="rect">
            <a:avLst/>
          </a:prstGeom>
          <a:noFill/>
        </p:spPr>
        <p:txBody>
          <a:bodyPr wrap="square" rtlCol="0">
            <a:spAutoFit/>
          </a:bodyPr>
          <a:lstStyle/>
          <a:p>
            <a:pPr>
              <a:defRPr/>
            </a:pPr>
            <a:r>
              <a:rPr lang="en-US" sz="2933" b="1" dirty="0">
                <a:solidFill>
                  <a:srgbClr val="00A199"/>
                </a:solidFill>
                <a:cs typeface="Calibri Light" panose="020F0302020204030204" pitchFamily="34" charset="0"/>
              </a:rPr>
              <a:t>Accelerate uptake and use</a:t>
            </a:r>
          </a:p>
        </p:txBody>
      </p:sp>
      <p:sp>
        <p:nvSpPr>
          <p:cNvPr id="8" name="Text Placeholder 7">
            <a:extLst>
              <a:ext uri="{FF2B5EF4-FFF2-40B4-BE49-F238E27FC236}">
                <a16:creationId xmlns:a16="http://schemas.microsoft.com/office/drawing/2014/main" id="{D55B18CF-AB5F-48C8-B075-F3CAD2A7B5FC}"/>
              </a:ext>
            </a:extLst>
          </p:cNvPr>
          <p:cNvSpPr>
            <a:spLocks noGrp="1"/>
          </p:cNvSpPr>
          <p:nvPr>
            <p:ph type="body" sz="quarter" idx="15"/>
          </p:nvPr>
        </p:nvSpPr>
        <p:spPr>
          <a:xfrm>
            <a:off x="6946231" y="2435033"/>
            <a:ext cx="4990524" cy="4120102"/>
          </a:xfrm>
        </p:spPr>
        <p:txBody>
          <a:bodyPr/>
          <a:lstStyle/>
          <a:p>
            <a:pPr lvl="1">
              <a:lnSpc>
                <a:spcPts val="2700"/>
              </a:lnSpc>
              <a:spcBef>
                <a:spcPts val="0"/>
              </a:spcBef>
              <a:spcAft>
                <a:spcPts val="600"/>
              </a:spcAft>
            </a:pPr>
            <a:r>
              <a:rPr lang="en-US" sz="2000" dirty="0"/>
              <a:t>System impacts include regulatory changes, investment decisions </a:t>
            </a:r>
            <a:br>
              <a:rPr lang="en-US" sz="2000" dirty="0"/>
            </a:br>
            <a:r>
              <a:rPr lang="en-US" sz="2000" dirty="0"/>
              <a:t>and information campaigns</a:t>
            </a:r>
          </a:p>
          <a:p>
            <a:pPr lvl="1">
              <a:lnSpc>
                <a:spcPts val="2700"/>
              </a:lnSpc>
              <a:spcBef>
                <a:spcPts val="0"/>
              </a:spcBef>
              <a:spcAft>
                <a:spcPts val="600"/>
              </a:spcAft>
            </a:pPr>
            <a:r>
              <a:rPr lang="en-US" sz="2000" dirty="0"/>
              <a:t>Healthcare Excellence Canada’s Priority Health Innovation Challenge targeted program and service improvements </a:t>
            </a:r>
            <a:br>
              <a:rPr lang="en-US" sz="2000" dirty="0"/>
            </a:br>
            <a:r>
              <a:rPr lang="en-US" sz="2000" dirty="0"/>
              <a:t>in SHP measurement areas</a:t>
            </a:r>
          </a:p>
          <a:p>
            <a:pPr lvl="1">
              <a:lnSpc>
                <a:spcPts val="2700"/>
              </a:lnSpc>
              <a:spcBef>
                <a:spcPts val="0"/>
              </a:spcBef>
              <a:spcAft>
                <a:spcPts val="600"/>
              </a:spcAft>
            </a:pPr>
            <a:r>
              <a:rPr lang="en-US" sz="2000" dirty="0"/>
              <a:t>Top tier media coverage, conference and stakeholder presentations, and journal articles have raised awareness </a:t>
            </a:r>
          </a:p>
          <a:p>
            <a:pPr lvl="1">
              <a:lnSpc>
                <a:spcPts val="2700"/>
              </a:lnSpc>
              <a:spcBef>
                <a:spcPts val="0"/>
              </a:spcBef>
              <a:spcAft>
                <a:spcPts val="600"/>
              </a:spcAft>
            </a:pPr>
            <a:endParaRPr lang="en-US" sz="2000" dirty="0"/>
          </a:p>
        </p:txBody>
      </p:sp>
      <p:pic>
        <p:nvPicPr>
          <p:cNvPr id="5" name="Content Placeholder 19">
            <a:extLst>
              <a:ext uri="{FF2B5EF4-FFF2-40B4-BE49-F238E27FC236}">
                <a16:creationId xmlns:a16="http://schemas.microsoft.com/office/drawing/2014/main" id="{541F4BF7-2D7A-3B33-6B02-B829CF866C8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167" y="1419728"/>
            <a:ext cx="731520" cy="731520"/>
          </a:xfrm>
          <a:prstGeom prst="rect">
            <a:avLst/>
          </a:prstGeom>
        </p:spPr>
      </p:pic>
      <p:pic>
        <p:nvPicPr>
          <p:cNvPr id="6" name="Picture 5">
            <a:extLst>
              <a:ext uri="{FF2B5EF4-FFF2-40B4-BE49-F238E27FC236}">
                <a16:creationId xmlns:a16="http://schemas.microsoft.com/office/drawing/2014/main" id="{E1C001F0-CD10-E607-E38A-41396DE103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2315" y="1419728"/>
            <a:ext cx="731520" cy="731520"/>
          </a:xfrm>
          <a:prstGeom prst="rect">
            <a:avLst/>
          </a:prstGeom>
        </p:spPr>
      </p:pic>
    </p:spTree>
    <p:extLst>
      <p:ext uri="{BB962C8B-B14F-4D97-AF65-F5344CB8AC3E}">
        <p14:creationId xmlns:p14="http://schemas.microsoft.com/office/powerpoint/2010/main" val="229454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0932-1BBB-4A7D-8968-D44F6FEE9F7F}"/>
              </a:ext>
            </a:extLst>
          </p:cNvPr>
          <p:cNvSpPr>
            <a:spLocks noGrp="1"/>
          </p:cNvSpPr>
          <p:nvPr>
            <p:ph type="title"/>
          </p:nvPr>
        </p:nvSpPr>
        <p:spPr>
          <a:xfrm>
            <a:off x="609600" y="586849"/>
            <a:ext cx="10972800" cy="572123"/>
          </a:xfrm>
        </p:spPr>
        <p:txBody>
          <a:bodyPr/>
          <a:lstStyle/>
          <a:p>
            <a:r>
              <a:rPr lang="en-US" dirty="0"/>
              <a:t>Indicator reporting</a:t>
            </a:r>
            <a:endParaRPr lang="en-US" strike="sngStrike" dirty="0">
              <a:solidFill>
                <a:srgbClr val="FF0000"/>
              </a:solidFill>
            </a:endParaRPr>
          </a:p>
        </p:txBody>
      </p:sp>
      <p:graphicFrame>
        <p:nvGraphicFramePr>
          <p:cNvPr id="6" name="Table 6">
            <a:extLst>
              <a:ext uri="{FF2B5EF4-FFF2-40B4-BE49-F238E27FC236}">
                <a16:creationId xmlns:a16="http://schemas.microsoft.com/office/drawing/2014/main" id="{99B10501-6711-41A7-ABF5-FE60E0E01CEC}"/>
              </a:ext>
            </a:extLst>
          </p:cNvPr>
          <p:cNvGraphicFramePr>
            <a:graphicFrameLocks noGrp="1"/>
          </p:cNvGraphicFramePr>
          <p:nvPr>
            <p:extLst>
              <p:ext uri="{D42A27DB-BD31-4B8C-83A1-F6EECF244321}">
                <p14:modId xmlns:p14="http://schemas.microsoft.com/office/powerpoint/2010/main" val="462636784"/>
              </p:ext>
            </p:extLst>
          </p:nvPr>
        </p:nvGraphicFramePr>
        <p:xfrm>
          <a:off x="672116" y="1347240"/>
          <a:ext cx="10797688" cy="3749040"/>
        </p:xfrm>
        <a:graphic>
          <a:graphicData uri="http://schemas.openxmlformats.org/drawingml/2006/table">
            <a:tbl>
              <a:tblPr firstRow="1" bandRow="1">
                <a:tableStyleId>{72833802-FEF1-4C79-8D5D-14CF1EAF98D9}</a:tableStyleId>
              </a:tblPr>
              <a:tblGrid>
                <a:gridCol w="1029219">
                  <a:extLst>
                    <a:ext uri="{9D8B030D-6E8A-4147-A177-3AD203B41FA5}">
                      <a16:colId xmlns:a16="http://schemas.microsoft.com/office/drawing/2014/main" val="3599420407"/>
                    </a:ext>
                  </a:extLst>
                </a:gridCol>
                <a:gridCol w="3122342">
                  <a:extLst>
                    <a:ext uri="{9D8B030D-6E8A-4147-A177-3AD203B41FA5}">
                      <a16:colId xmlns:a16="http://schemas.microsoft.com/office/drawing/2014/main" val="2529176526"/>
                    </a:ext>
                  </a:extLst>
                </a:gridCol>
                <a:gridCol w="3133493">
                  <a:extLst>
                    <a:ext uri="{9D8B030D-6E8A-4147-A177-3AD203B41FA5}">
                      <a16:colId xmlns:a16="http://schemas.microsoft.com/office/drawing/2014/main" val="1934949194"/>
                    </a:ext>
                  </a:extLst>
                </a:gridCol>
                <a:gridCol w="3512634">
                  <a:extLst>
                    <a:ext uri="{9D8B030D-6E8A-4147-A177-3AD203B41FA5}">
                      <a16:colId xmlns:a16="http://schemas.microsoft.com/office/drawing/2014/main" val="4181107331"/>
                    </a:ext>
                  </a:extLst>
                </a:gridCol>
              </a:tblGrid>
              <a:tr h="339618">
                <a:tc>
                  <a:txBody>
                    <a:bodyPr/>
                    <a:lstStyle/>
                    <a:p>
                      <a:pPr algn="l"/>
                      <a:r>
                        <a:rPr lang="en-US" sz="1800" dirty="0">
                          <a:solidFill>
                            <a:srgbClr val="365254"/>
                          </a:solidFill>
                        </a:rPr>
                        <a:t>Year</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gridSpan="3">
                  <a:txBody>
                    <a:bodyPr/>
                    <a:lstStyle/>
                    <a:p>
                      <a:pPr algn="ctr"/>
                      <a:r>
                        <a:rPr lang="en-US" sz="1800" dirty="0">
                          <a:solidFill>
                            <a:srgbClr val="365254"/>
                          </a:solidFill>
                        </a:rPr>
                        <a:t>Indicators</a:t>
                      </a: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425612"/>
                  </a:ext>
                </a:extLst>
              </a:tr>
              <a:tr h="642052">
                <a:tc>
                  <a:txBody>
                    <a:bodyPr/>
                    <a:lstStyle/>
                    <a:p>
                      <a:pPr algn="l"/>
                      <a:r>
                        <a:rPr lang="en-US" sz="1800" b="1" dirty="0">
                          <a:solidFill>
                            <a:srgbClr val="365254"/>
                          </a:solidFill>
                        </a:rPr>
                        <a:t>2019</a:t>
                      </a:r>
                    </a:p>
                    <a:p>
                      <a:pPr algn="l"/>
                      <a:r>
                        <a:rPr lang="en-US" sz="1800" b="0" dirty="0">
                          <a:solidFill>
                            <a:srgbClr val="365254"/>
                          </a:solidFill>
                        </a:rPr>
                        <a:t>(Year 1)</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Hospital Stays for Harm </a:t>
                      </a:r>
                      <a:br>
                        <a:rPr lang="en-US" sz="1600" dirty="0"/>
                      </a:br>
                      <a:r>
                        <a:rPr lang="en-US" sz="1600" dirty="0"/>
                        <a:t>Caused by Substance Use*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Frequent Emergency Room </a:t>
                      </a:r>
                      <a:br>
                        <a:rPr lang="en-US" sz="1600" dirty="0"/>
                      </a:br>
                      <a:r>
                        <a:rPr lang="en-US" sz="1600" dirty="0"/>
                        <a:t>Visits for Help With Mental </a:t>
                      </a:r>
                      <a:br>
                        <a:rPr lang="en-US" sz="1600" dirty="0"/>
                      </a:br>
                      <a:r>
                        <a:rPr lang="en-US" sz="1600" dirty="0">
                          <a:solidFill>
                            <a:schemeClr val="tx1"/>
                          </a:solidFill>
                        </a:rPr>
                        <a:t>Health and Substance Use*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tabLst/>
                      </a:pPr>
                      <a:r>
                        <a:rPr lang="en-US" sz="1600" dirty="0"/>
                        <a:t>Hospital Stay Extended </a:t>
                      </a:r>
                      <a:br>
                        <a:rPr lang="en-US" sz="1600" dirty="0"/>
                      </a:br>
                      <a:r>
                        <a:rPr lang="en-US" sz="1600" dirty="0"/>
                        <a:t>Until Home Care Services </a:t>
                      </a:r>
                      <a:br>
                        <a:rPr lang="en-US" sz="1600" dirty="0"/>
                      </a:br>
                      <a:r>
                        <a:rPr lang="en-US" sz="1600" dirty="0"/>
                        <a:t>or Supports Ready</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035360"/>
                  </a:ext>
                </a:extLst>
              </a:tr>
              <a:tr h="362942">
                <a:tc>
                  <a:txBody>
                    <a:bodyPr/>
                    <a:lstStyle/>
                    <a:p>
                      <a:pPr algn="l"/>
                      <a:r>
                        <a:rPr lang="en-US" sz="1800" b="1" dirty="0">
                          <a:solidFill>
                            <a:srgbClr val="365254"/>
                          </a:solidFill>
                        </a:rPr>
                        <a:t>2020</a:t>
                      </a:r>
                    </a:p>
                    <a:p>
                      <a:pPr algn="l"/>
                      <a:r>
                        <a:rPr lang="en-US" sz="1800" b="0" dirty="0">
                          <a:solidFill>
                            <a:srgbClr val="365254"/>
                          </a:solidFill>
                        </a:rPr>
                        <a:t>(Year 2)</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Self-Harm, Including Suicide*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Caregiver Distress</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New Long-Term Care Residents Who Potentially Could Have </a:t>
                      </a:r>
                      <a:br>
                        <a:rPr lang="en-US" sz="1600" dirty="0"/>
                      </a:br>
                      <a:r>
                        <a:rPr lang="en-US" sz="1600" dirty="0"/>
                        <a:t>Been Cared for at Home</a:t>
                      </a:r>
                      <a:r>
                        <a:rPr lang="en-US" sz="1600" b="0" i="0" kern="1200" baseline="30000" dirty="0">
                          <a:solidFill>
                            <a:srgbClr val="4D5156"/>
                          </a:solidFill>
                          <a:effectLst/>
                          <a:latin typeface="+mn-lt"/>
                          <a:ea typeface="+mn-ea"/>
                          <a:cs typeface="+mn-cs"/>
                        </a:rPr>
                        <a:t>†</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932128"/>
                  </a:ext>
                </a:extLst>
              </a:tr>
              <a:tr h="640756">
                <a:tc>
                  <a:txBody>
                    <a:bodyPr/>
                    <a:lstStyle/>
                    <a:p>
                      <a:pPr algn="l"/>
                      <a:r>
                        <a:rPr lang="en-US" sz="1800" b="1" dirty="0">
                          <a:solidFill>
                            <a:srgbClr val="365254"/>
                          </a:solidFill>
                        </a:rPr>
                        <a:t>2021 </a:t>
                      </a:r>
                      <a:br>
                        <a:rPr lang="en-US" sz="1800" b="1" dirty="0">
                          <a:solidFill>
                            <a:srgbClr val="365254"/>
                          </a:solidFill>
                        </a:rPr>
                      </a:br>
                      <a:r>
                        <a:rPr lang="en-US" sz="1800" b="0" dirty="0">
                          <a:solidFill>
                            <a:srgbClr val="365254"/>
                          </a:solidFill>
                        </a:rPr>
                        <a:t>(Year 3)</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Wait Times for Community </a:t>
                      </a:r>
                      <a:br>
                        <a:rPr lang="en-US" sz="1600" dirty="0"/>
                      </a:br>
                      <a:r>
                        <a:rPr lang="en-US" sz="1600" dirty="0"/>
                        <a:t>Mental Health Counselling*</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Wait Times for Home </a:t>
                      </a:r>
                      <a:br>
                        <a:rPr lang="en-US" sz="1600" dirty="0"/>
                      </a:br>
                      <a:r>
                        <a:rPr lang="en-US" sz="1600" dirty="0"/>
                        <a:t>Care Services</a:t>
                      </a:r>
                      <a:r>
                        <a:rPr lang="en-US" sz="1600" b="0" i="0" kern="1200" baseline="30000" dirty="0">
                          <a:solidFill>
                            <a:srgbClr val="4D5156"/>
                          </a:solidFill>
                          <a:effectLst/>
                          <a:latin typeface="+mn-lt"/>
                          <a:ea typeface="+mn-ea"/>
                          <a:cs typeface="+mn-cs"/>
                        </a:rPr>
                        <a:t>†</a:t>
                      </a:r>
                      <a:endParaRPr lang="en-US" sz="160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t>Home Care Services Helped </a:t>
                      </a:r>
                      <a:br>
                        <a:rPr lang="en-US" sz="1600" dirty="0"/>
                      </a:br>
                      <a:r>
                        <a:rPr lang="en-US" sz="1600" dirty="0"/>
                        <a:t>the Recipient Stay at Home</a:t>
                      </a:r>
                      <a:r>
                        <a:rPr lang="en-US" sz="1600" b="0" i="0" kern="1200" baseline="30000" dirty="0">
                          <a:solidFill>
                            <a:srgbClr val="4D5156"/>
                          </a:solidFill>
                          <a:effectLst/>
                          <a:latin typeface="+mn-lt"/>
                          <a:ea typeface="+mn-ea"/>
                          <a:cs typeface="+mn-cs"/>
                        </a:rPr>
                        <a:t>†i</a:t>
                      </a:r>
                      <a:endParaRPr lang="en-US" sz="1600" baseline="3000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909404"/>
                  </a:ext>
                </a:extLst>
              </a:tr>
              <a:tr h="254991">
                <a:tc>
                  <a:txBody>
                    <a:bodyPr/>
                    <a:lstStyle/>
                    <a:p>
                      <a:pPr algn="l"/>
                      <a:r>
                        <a:rPr lang="en-US" sz="1800" b="1" dirty="0">
                          <a:solidFill>
                            <a:srgbClr val="365254"/>
                          </a:solidFill>
                        </a:rPr>
                        <a:t>2022 </a:t>
                      </a:r>
                      <a:br>
                        <a:rPr lang="en-US" sz="1800" b="1" dirty="0">
                          <a:solidFill>
                            <a:srgbClr val="365254"/>
                          </a:solidFill>
                        </a:rPr>
                      </a:br>
                      <a:r>
                        <a:rPr lang="en-US" sz="1800" b="0" dirty="0">
                          <a:solidFill>
                            <a:srgbClr val="365254"/>
                          </a:solidFill>
                        </a:rPr>
                        <a:t>(Year 4)</a:t>
                      </a:r>
                    </a:p>
                  </a:txBody>
                  <a:tcPr marL="73152" marR="73152" marT="73152" marB="73152">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Navigation of Mental Health and Substance Use Services*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Early Intervention for Mental Health and Substance Use Among Children and Youth*</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en-US" sz="1600" dirty="0">
                          <a:solidFill>
                            <a:schemeClr val="tx1"/>
                          </a:solidFill>
                        </a:rPr>
                        <a:t>Death at Home or in Community</a:t>
                      </a:r>
                      <a:r>
                        <a:rPr lang="en-US" sz="1600" b="0" i="0" kern="1200" baseline="30000" dirty="0">
                          <a:solidFill>
                            <a:srgbClr val="4D5156"/>
                          </a:solidFill>
                          <a:effectLst/>
                          <a:latin typeface="+mn-lt"/>
                          <a:ea typeface="+mn-ea"/>
                          <a:cs typeface="+mn-cs"/>
                        </a:rPr>
                        <a:t>†</a:t>
                      </a:r>
                      <a:endParaRPr lang="en-US" sz="1600" baseline="30000" dirty="0">
                        <a:solidFill>
                          <a:schemeClr val="tx1"/>
                        </a:solidFill>
                      </a:endParaRP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649957"/>
                  </a:ext>
                </a:extLst>
              </a:tr>
            </a:tbl>
          </a:graphicData>
        </a:graphic>
      </p:graphicFrame>
      <p:sp>
        <p:nvSpPr>
          <p:cNvPr id="7" name="TextBox 6">
            <a:extLst>
              <a:ext uri="{FF2B5EF4-FFF2-40B4-BE49-F238E27FC236}">
                <a16:creationId xmlns:a16="http://schemas.microsoft.com/office/drawing/2014/main" id="{43947CD5-1EB6-4F7E-86D1-5A6EC6B19A1D}"/>
              </a:ext>
            </a:extLst>
          </p:cNvPr>
          <p:cNvSpPr txBox="1"/>
          <p:nvPr/>
        </p:nvSpPr>
        <p:spPr>
          <a:xfrm>
            <a:off x="1027732" y="5289414"/>
            <a:ext cx="2438400" cy="256546"/>
          </a:xfrm>
          <a:prstGeom prst="rect">
            <a:avLst/>
          </a:prstGeom>
          <a:noFill/>
        </p:spPr>
        <p:txBody>
          <a:bodyPr wrap="square" rtlCol="0">
            <a:spAutoFit/>
          </a:bodyPr>
          <a:lstStyle/>
          <a:p>
            <a:pPr>
              <a:defRPr/>
            </a:pPr>
            <a:r>
              <a:rPr lang="en-US" sz="1067" dirty="0">
                <a:solidFill>
                  <a:srgbClr val="000000"/>
                </a:solidFill>
                <a:latin typeface="Arial" panose="020B0604020202020204" pitchFamily="34" charset="0"/>
                <a:cs typeface="Arial" panose="020B0604020202020204" pitchFamily="34" charset="0"/>
              </a:rPr>
              <a:t>* </a:t>
            </a:r>
            <a:r>
              <a:rPr lang="en-US" sz="1067" dirty="0">
                <a:latin typeface="Arial" panose="020B0604020202020204" pitchFamily="34" charset="0"/>
                <a:cs typeface="Arial" panose="020B0604020202020204" pitchFamily="34" charset="0"/>
              </a:rPr>
              <a:t>Mental health and substance use</a:t>
            </a:r>
          </a:p>
        </p:txBody>
      </p:sp>
      <p:sp>
        <p:nvSpPr>
          <p:cNvPr id="8" name="TextBox 7">
            <a:extLst>
              <a:ext uri="{FF2B5EF4-FFF2-40B4-BE49-F238E27FC236}">
                <a16:creationId xmlns:a16="http://schemas.microsoft.com/office/drawing/2014/main" id="{7DB76682-506E-428C-B4FC-126DF85B38A2}"/>
              </a:ext>
            </a:extLst>
          </p:cNvPr>
          <p:cNvSpPr txBox="1"/>
          <p:nvPr/>
        </p:nvSpPr>
        <p:spPr>
          <a:xfrm>
            <a:off x="4143354" y="5289414"/>
            <a:ext cx="2438400" cy="276999"/>
          </a:xfrm>
          <a:prstGeom prst="rect">
            <a:avLst/>
          </a:prstGeom>
          <a:noFill/>
        </p:spPr>
        <p:txBody>
          <a:bodyPr wrap="square" rtlCol="0">
            <a:spAutoFit/>
          </a:bodyPr>
          <a:lstStyle/>
          <a:p>
            <a:pPr>
              <a:defRPr/>
            </a:pPr>
            <a:r>
              <a:rPr lang="en-US" sz="1067" dirty="0">
                <a:solidFill>
                  <a:srgbClr val="4D5156"/>
                </a:solidFill>
                <a:latin typeface="Arial" panose="020B0604020202020204" pitchFamily="34" charset="0"/>
                <a:cs typeface="Arial" panose="020B0604020202020204" pitchFamily="34" charset="0"/>
              </a:rPr>
              <a:t> </a:t>
            </a:r>
            <a:r>
              <a:rPr lang="en-US" sz="1200" dirty="0">
                <a:solidFill>
                  <a:srgbClr val="4D5156"/>
                </a:solidFill>
                <a:latin typeface="Arial" panose="020B0604020202020204" pitchFamily="34" charset="0"/>
                <a:cs typeface="Arial" panose="020B0604020202020204" pitchFamily="34" charset="0"/>
              </a:rPr>
              <a:t>† </a:t>
            </a:r>
            <a:r>
              <a:rPr lang="en-US" sz="1067" dirty="0">
                <a:solidFill>
                  <a:srgbClr val="000000"/>
                </a:solidFill>
                <a:latin typeface="Arial" panose="020B0604020202020204" pitchFamily="34" charset="0"/>
                <a:cs typeface="Arial" panose="020B0604020202020204" pitchFamily="34" charset="0"/>
              </a:rPr>
              <a:t>Home </a:t>
            </a:r>
            <a:r>
              <a:rPr lang="en-US" sz="1067" dirty="0">
                <a:latin typeface="Arial" panose="020B0604020202020204" pitchFamily="34" charset="0"/>
                <a:cs typeface="Arial" panose="020B0604020202020204" pitchFamily="34" charset="0"/>
              </a:rPr>
              <a:t>and community care</a:t>
            </a:r>
          </a:p>
        </p:txBody>
      </p:sp>
      <p:sp>
        <p:nvSpPr>
          <p:cNvPr id="4" name="TextBox 3">
            <a:extLst>
              <a:ext uri="{FF2B5EF4-FFF2-40B4-BE49-F238E27FC236}">
                <a16:creationId xmlns:a16="http://schemas.microsoft.com/office/drawing/2014/main" id="{819385BA-F381-4B21-94E9-CE22629C6895}"/>
              </a:ext>
            </a:extLst>
          </p:cNvPr>
          <p:cNvSpPr txBox="1"/>
          <p:nvPr/>
        </p:nvSpPr>
        <p:spPr>
          <a:xfrm>
            <a:off x="556592" y="5516208"/>
            <a:ext cx="10574151" cy="42075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Note</a:t>
            </a:r>
          </a:p>
          <a:p>
            <a:pPr marL="174625" indent="-174625"/>
            <a:r>
              <a:rPr lang="en-US" sz="1050" b="1" dirty="0">
                <a:latin typeface="Arial" panose="020B0604020202020204" pitchFamily="34" charset="0"/>
                <a:cs typeface="Arial" panose="020B0604020202020204" pitchFamily="34" charset="0"/>
              </a:rPr>
              <a:t>i.	</a:t>
            </a:r>
            <a:r>
              <a:rPr lang="en-US" sz="1050" dirty="0">
                <a:latin typeface="Arial" panose="020B0604020202020204" pitchFamily="34" charset="0"/>
                <a:cs typeface="Arial" panose="020B0604020202020204" pitchFamily="34" charset="0"/>
              </a:rPr>
              <a:t>Indicator development for Home Care Services Helped the Recipient Stay at Home led by Statistics Canada.</a:t>
            </a:r>
          </a:p>
        </p:txBody>
      </p:sp>
      <p:pic>
        <p:nvPicPr>
          <p:cNvPr id="34" name="Picture 33">
            <a:extLst>
              <a:ext uri="{FF2B5EF4-FFF2-40B4-BE49-F238E27FC236}">
                <a16:creationId xmlns:a16="http://schemas.microsoft.com/office/drawing/2014/main" id="{8DBB52EB-F397-4883-A9F8-D54A034A0F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45" y="5221706"/>
            <a:ext cx="355619" cy="338684"/>
          </a:xfrm>
          <a:prstGeom prst="rect">
            <a:avLst/>
          </a:prstGeom>
        </p:spPr>
      </p:pic>
      <p:pic>
        <p:nvPicPr>
          <p:cNvPr id="33" name="Picture 32">
            <a:extLst>
              <a:ext uri="{FF2B5EF4-FFF2-40B4-BE49-F238E27FC236}">
                <a16:creationId xmlns:a16="http://schemas.microsoft.com/office/drawing/2014/main" id="{65209526-2F66-4302-B51F-76AE572C99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67" y="5229385"/>
            <a:ext cx="381020" cy="296348"/>
          </a:xfrm>
          <a:prstGeom prst="rect">
            <a:avLst/>
          </a:prstGeom>
        </p:spPr>
      </p:pic>
      <p:pic>
        <p:nvPicPr>
          <p:cNvPr id="21" name="Picture 20">
            <a:extLst>
              <a:ext uri="{FF2B5EF4-FFF2-40B4-BE49-F238E27FC236}">
                <a16:creationId xmlns:a16="http://schemas.microsoft.com/office/drawing/2014/main" id="{343168AE-60D7-4972-85A6-4FB20EC2F5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2666330"/>
            <a:ext cx="355619" cy="338684"/>
          </a:xfrm>
          <a:prstGeom prst="rect">
            <a:avLst/>
          </a:prstGeom>
        </p:spPr>
      </p:pic>
      <p:pic>
        <p:nvPicPr>
          <p:cNvPr id="22" name="Picture 21">
            <a:extLst>
              <a:ext uri="{FF2B5EF4-FFF2-40B4-BE49-F238E27FC236}">
                <a16:creationId xmlns:a16="http://schemas.microsoft.com/office/drawing/2014/main" id="{371096F9-BEDD-4536-BD57-07D5E10D9F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1812154"/>
            <a:ext cx="355619" cy="338684"/>
          </a:xfrm>
          <a:prstGeom prst="rect">
            <a:avLst/>
          </a:prstGeom>
        </p:spPr>
      </p:pic>
      <p:pic>
        <p:nvPicPr>
          <p:cNvPr id="24" name="Picture 23">
            <a:extLst>
              <a:ext uri="{FF2B5EF4-FFF2-40B4-BE49-F238E27FC236}">
                <a16:creationId xmlns:a16="http://schemas.microsoft.com/office/drawing/2014/main" id="{74017698-25DE-48E1-B677-41E63CDE013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3556359"/>
            <a:ext cx="355619" cy="338684"/>
          </a:xfrm>
          <a:prstGeom prst="rect">
            <a:avLst/>
          </a:prstGeom>
        </p:spPr>
      </p:pic>
      <p:pic>
        <p:nvPicPr>
          <p:cNvPr id="18" name="Picture 17">
            <a:extLst>
              <a:ext uri="{FF2B5EF4-FFF2-40B4-BE49-F238E27FC236}">
                <a16:creationId xmlns:a16="http://schemas.microsoft.com/office/drawing/2014/main" id="{6DF6FDA9-98DB-0886-5D6D-BEA5655B27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304" y="4256965"/>
            <a:ext cx="355619" cy="338684"/>
          </a:xfrm>
          <a:prstGeom prst="rect">
            <a:avLst/>
          </a:prstGeom>
        </p:spPr>
      </p:pic>
      <p:pic>
        <p:nvPicPr>
          <p:cNvPr id="15" name="Picture 14">
            <a:extLst>
              <a:ext uri="{FF2B5EF4-FFF2-40B4-BE49-F238E27FC236}">
                <a16:creationId xmlns:a16="http://schemas.microsoft.com/office/drawing/2014/main" id="{891A259D-92B8-4896-91BF-E1394C112D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706" y="1812154"/>
            <a:ext cx="381020" cy="296348"/>
          </a:xfrm>
          <a:prstGeom prst="rect">
            <a:avLst/>
          </a:prstGeom>
        </p:spPr>
      </p:pic>
      <p:pic>
        <p:nvPicPr>
          <p:cNvPr id="20" name="Picture 19">
            <a:extLst>
              <a:ext uri="{FF2B5EF4-FFF2-40B4-BE49-F238E27FC236}">
                <a16:creationId xmlns:a16="http://schemas.microsoft.com/office/drawing/2014/main" id="{10422F22-683F-4592-A1CB-A4CFA70199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7" y="2666330"/>
            <a:ext cx="355619" cy="338684"/>
          </a:xfrm>
          <a:prstGeom prst="rect">
            <a:avLst/>
          </a:prstGeom>
        </p:spPr>
      </p:pic>
      <p:pic>
        <p:nvPicPr>
          <p:cNvPr id="23" name="Picture 22">
            <a:extLst>
              <a:ext uri="{FF2B5EF4-FFF2-40B4-BE49-F238E27FC236}">
                <a16:creationId xmlns:a16="http://schemas.microsoft.com/office/drawing/2014/main" id="{BF31EFD1-0045-46CA-82F2-C3522C8631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07" y="3556359"/>
            <a:ext cx="355619" cy="338684"/>
          </a:xfrm>
          <a:prstGeom prst="rect">
            <a:avLst/>
          </a:prstGeom>
        </p:spPr>
      </p:pic>
      <p:pic>
        <p:nvPicPr>
          <p:cNvPr id="12" name="Picture 11">
            <a:extLst>
              <a:ext uri="{FF2B5EF4-FFF2-40B4-BE49-F238E27FC236}">
                <a16:creationId xmlns:a16="http://schemas.microsoft.com/office/drawing/2014/main" id="{990153C2-F4D8-D381-CA4F-37770D9364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706" y="4256965"/>
            <a:ext cx="381020" cy="296348"/>
          </a:xfrm>
          <a:prstGeom prst="rect">
            <a:avLst/>
          </a:prstGeom>
        </p:spPr>
      </p:pic>
      <p:pic>
        <p:nvPicPr>
          <p:cNvPr id="13" name="Picture 12">
            <a:extLst>
              <a:ext uri="{FF2B5EF4-FFF2-40B4-BE49-F238E27FC236}">
                <a16:creationId xmlns:a16="http://schemas.microsoft.com/office/drawing/2014/main" id="{93923920-A71F-4CE8-B2F6-00C93DC8DDE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1812154"/>
            <a:ext cx="381020" cy="296348"/>
          </a:xfrm>
          <a:prstGeom prst="rect">
            <a:avLst/>
          </a:prstGeom>
          <a:solidFill>
            <a:srgbClr val="365254"/>
          </a:solidFill>
        </p:spPr>
      </p:pic>
      <p:pic>
        <p:nvPicPr>
          <p:cNvPr id="16" name="Picture 15">
            <a:extLst>
              <a:ext uri="{FF2B5EF4-FFF2-40B4-BE49-F238E27FC236}">
                <a16:creationId xmlns:a16="http://schemas.microsoft.com/office/drawing/2014/main" id="{2F24C051-A86D-4858-A7B4-50602B92F59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2666330"/>
            <a:ext cx="381020" cy="296348"/>
          </a:xfrm>
          <a:prstGeom prst="rect">
            <a:avLst/>
          </a:prstGeom>
        </p:spPr>
      </p:pic>
      <p:pic>
        <p:nvPicPr>
          <p:cNvPr id="14" name="Picture 13">
            <a:extLst>
              <a:ext uri="{FF2B5EF4-FFF2-40B4-BE49-F238E27FC236}">
                <a16:creationId xmlns:a16="http://schemas.microsoft.com/office/drawing/2014/main" id="{C38ABF77-CF61-41C4-BEBD-FB5B2BD4EAA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3556359"/>
            <a:ext cx="381020" cy="296348"/>
          </a:xfrm>
          <a:prstGeom prst="rect">
            <a:avLst/>
          </a:prstGeom>
        </p:spPr>
      </p:pic>
      <p:pic>
        <p:nvPicPr>
          <p:cNvPr id="10" name="Picture 9">
            <a:extLst>
              <a:ext uri="{FF2B5EF4-FFF2-40B4-BE49-F238E27FC236}">
                <a16:creationId xmlns:a16="http://schemas.microsoft.com/office/drawing/2014/main" id="{FA189F44-51EC-7982-8F0A-125AC1E72E9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025" y="4256965"/>
            <a:ext cx="381020" cy="296348"/>
          </a:xfrm>
          <a:prstGeom prst="rect">
            <a:avLst/>
          </a:prstGeom>
        </p:spPr>
      </p:pic>
    </p:spTree>
    <p:extLst>
      <p:ext uri="{BB962C8B-B14F-4D97-AF65-F5344CB8AC3E}">
        <p14:creationId xmlns:p14="http://schemas.microsoft.com/office/powerpoint/2010/main" val="52612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CA" dirty="0"/>
              <a:t>Public reporting approach</a:t>
            </a:r>
          </a:p>
        </p:txBody>
      </p:sp>
      <p:sp>
        <p:nvSpPr>
          <p:cNvPr id="9" name="Text Placeholder 11"/>
          <p:cNvSpPr>
            <a:spLocks noGrp="1"/>
          </p:cNvSpPr>
          <p:nvPr>
            <p:ph type="body" sz="quarter" idx="14"/>
          </p:nvPr>
        </p:nvSpPr>
        <p:spPr>
          <a:xfrm>
            <a:off x="609600" y="1406011"/>
            <a:ext cx="5384800" cy="2616101"/>
          </a:xfrm>
        </p:spPr>
        <p:txBody>
          <a:bodyPr/>
          <a:lstStyle/>
          <a:p>
            <a:pPr>
              <a:lnSpc>
                <a:spcPct val="100000"/>
              </a:lnSpc>
              <a:spcBef>
                <a:spcPts val="0"/>
              </a:spcBef>
              <a:spcAft>
                <a:spcPts val="600"/>
              </a:spcAft>
            </a:pPr>
            <a:r>
              <a:rPr lang="en-US" sz="2400" dirty="0"/>
              <a:t>Indicators </a:t>
            </a:r>
          </a:p>
          <a:p>
            <a:pPr lvl="1">
              <a:lnSpc>
                <a:spcPct val="100000"/>
              </a:lnSpc>
              <a:spcBef>
                <a:spcPts val="0"/>
              </a:spcBef>
              <a:spcAft>
                <a:spcPts val="600"/>
              </a:spcAft>
            </a:pPr>
            <a:r>
              <a:rPr lang="en-US" sz="1800" dirty="0"/>
              <a:t>Released in </a:t>
            </a:r>
            <a:r>
              <a:rPr lang="en-US" sz="1800" dirty="0">
                <a:hlinkClick r:id="rId3"/>
              </a:rPr>
              <a:t>Your Health System (YHS): In Brief</a:t>
            </a:r>
            <a:r>
              <a:rPr lang="en-US" sz="1800" dirty="0"/>
              <a:t> </a:t>
            </a:r>
            <a:br>
              <a:rPr lang="en-US" sz="1800" dirty="0"/>
            </a:br>
            <a:r>
              <a:rPr lang="en-US" sz="1800" dirty="0"/>
              <a:t>(web tool for the general public)</a:t>
            </a:r>
          </a:p>
          <a:p>
            <a:pPr lvl="1">
              <a:lnSpc>
                <a:spcPct val="100000"/>
              </a:lnSpc>
              <a:spcBef>
                <a:spcPts val="0"/>
              </a:spcBef>
              <a:spcAft>
                <a:spcPts val="600"/>
              </a:spcAft>
            </a:pPr>
            <a:r>
              <a:rPr lang="en-US" sz="1800" dirty="0"/>
              <a:t>Reporting at the provincial/territorial level </a:t>
            </a:r>
            <a:br>
              <a:rPr lang="en-US" sz="1800" dirty="0"/>
            </a:br>
            <a:r>
              <a:rPr lang="en-US" sz="1800" dirty="0"/>
              <a:t>and region level (where data supports)</a:t>
            </a:r>
          </a:p>
          <a:p>
            <a:pPr lvl="1">
              <a:lnSpc>
                <a:spcPct val="100000"/>
              </a:lnSpc>
              <a:spcBef>
                <a:spcPts val="0"/>
              </a:spcBef>
              <a:spcAft>
                <a:spcPts val="600"/>
              </a:spcAft>
            </a:pPr>
            <a:r>
              <a:rPr lang="en-US" sz="1800" dirty="0"/>
              <a:t>Metadata included in </a:t>
            </a:r>
            <a:r>
              <a:rPr lang="en-US" sz="1800" dirty="0">
                <a:solidFill>
                  <a:srgbClr val="0070C0"/>
                </a:solidFill>
                <a:hlinkClick r:id="rId4">
                  <a:extLst>
                    <a:ext uri="{A12FA001-AC4F-418D-AE19-62706E023703}">
                      <ahyp:hlinkClr xmlns:ahyp="http://schemas.microsoft.com/office/drawing/2018/hyperlinkcolor" val="tx"/>
                    </a:ext>
                  </a:extLst>
                </a:hlinkClick>
              </a:rPr>
              <a:t>CIHI’s Indicator library</a:t>
            </a:r>
            <a:endParaRPr lang="en-US" sz="1800" dirty="0">
              <a:solidFill>
                <a:srgbClr val="0070C0"/>
              </a:solidFill>
            </a:endParaRPr>
          </a:p>
          <a:p>
            <a:pPr lvl="1">
              <a:lnSpc>
                <a:spcPct val="100000"/>
              </a:lnSpc>
              <a:spcBef>
                <a:spcPts val="0"/>
              </a:spcBef>
              <a:spcAft>
                <a:spcPts val="600"/>
              </a:spcAft>
            </a:pPr>
            <a:r>
              <a:rPr lang="en-US" sz="1800" dirty="0"/>
              <a:t>Additional information via the </a:t>
            </a:r>
            <a:r>
              <a:rPr lang="en-US" sz="1800" dirty="0">
                <a:hlinkClick r:id="rId5"/>
              </a:rPr>
              <a:t>Shared Health Priorities</a:t>
            </a:r>
            <a:r>
              <a:rPr lang="en-CA" sz="1800" dirty="0">
                <a:hlinkClick r:id="rId5"/>
              </a:rPr>
              <a:t> web page</a:t>
            </a:r>
            <a:endParaRPr lang="en-CA" sz="1800" dirty="0"/>
          </a:p>
        </p:txBody>
      </p:sp>
      <p:pic>
        <p:nvPicPr>
          <p:cNvPr id="11" name="Picture 10" descr="Screenshot of landing page for Your Health System: In Brief web tool"/>
          <p:cNvPicPr>
            <a:picLocks noChangeAspect="1"/>
          </p:cNvPicPr>
          <p:nvPr/>
        </p:nvPicPr>
        <p:blipFill>
          <a:blip r:embed="rId6"/>
          <a:stretch>
            <a:fillRect/>
          </a:stretch>
        </p:blipFill>
        <p:spPr>
          <a:xfrm>
            <a:off x="1093858" y="4253852"/>
            <a:ext cx="2876550" cy="1962137"/>
          </a:xfrm>
          <a:prstGeom prst="rect">
            <a:avLst/>
          </a:prstGeom>
          <a:ln w="6350">
            <a:solidFill>
              <a:schemeClr val="tx1"/>
            </a:solidFill>
          </a:ln>
        </p:spPr>
      </p:pic>
      <p:sp>
        <p:nvSpPr>
          <p:cNvPr id="10" name="Text Placeholder 12"/>
          <p:cNvSpPr>
            <a:spLocks noGrp="1"/>
          </p:cNvSpPr>
          <p:nvPr>
            <p:ph type="body" sz="quarter" idx="15"/>
          </p:nvPr>
        </p:nvSpPr>
        <p:spPr>
          <a:xfrm>
            <a:off x="6360658" y="1406011"/>
            <a:ext cx="4639205" cy="1631216"/>
          </a:xfrm>
        </p:spPr>
        <p:txBody>
          <a:bodyPr/>
          <a:lstStyle/>
          <a:p>
            <a:pPr>
              <a:lnSpc>
                <a:spcPct val="100000"/>
              </a:lnSpc>
              <a:spcBef>
                <a:spcPts val="0"/>
              </a:spcBef>
              <a:spcAft>
                <a:spcPts val="600"/>
              </a:spcAft>
            </a:pPr>
            <a:r>
              <a:rPr lang="en-US" sz="2400" dirty="0"/>
              <a:t>Companion report </a:t>
            </a:r>
          </a:p>
          <a:p>
            <a:pPr lvl="1">
              <a:lnSpc>
                <a:spcPct val="100000"/>
              </a:lnSpc>
              <a:spcBef>
                <a:spcPts val="0"/>
              </a:spcBef>
              <a:spcAft>
                <a:spcPts val="600"/>
              </a:spcAft>
            </a:pPr>
            <a:r>
              <a:rPr lang="en-US" sz="1800" dirty="0"/>
              <a:t>A series of reports that focused on </a:t>
            </a:r>
            <a:br>
              <a:rPr lang="en-US" sz="1800" dirty="0"/>
            </a:br>
            <a:r>
              <a:rPr lang="en-US" sz="1800" dirty="0"/>
              <a:t>new indicators </a:t>
            </a:r>
          </a:p>
          <a:p>
            <a:pPr lvl="1">
              <a:lnSpc>
                <a:spcPct val="100000"/>
              </a:lnSpc>
              <a:spcBef>
                <a:spcPts val="0"/>
              </a:spcBef>
              <a:spcAft>
                <a:spcPts val="600"/>
              </a:spcAft>
            </a:pPr>
            <a:r>
              <a:rPr lang="en-US" sz="1800" dirty="0"/>
              <a:t>Provided additional contextual information, interpretative notes and data breakdowns</a:t>
            </a:r>
          </a:p>
        </p:txBody>
      </p:sp>
      <p:grpSp>
        <p:nvGrpSpPr>
          <p:cNvPr id="17" name="Group 16" descr="Covers of CIHI’s 4 companion reports called Common Challenges, Shared Priorities, dated May 2019, August 2020, May 2021 and December 2022. ">
            <a:extLst>
              <a:ext uri="{FF2B5EF4-FFF2-40B4-BE49-F238E27FC236}">
                <a16:creationId xmlns:a16="http://schemas.microsoft.com/office/drawing/2014/main" id="{FCD96313-A008-188D-C6C7-1BF5F1C23D1B}"/>
              </a:ext>
            </a:extLst>
          </p:cNvPr>
          <p:cNvGrpSpPr/>
          <p:nvPr/>
        </p:nvGrpSpPr>
        <p:grpSpPr>
          <a:xfrm>
            <a:off x="6853998" y="3372647"/>
            <a:ext cx="4145865" cy="2821643"/>
            <a:chOff x="6853998" y="3372647"/>
            <a:chExt cx="4145865" cy="2821643"/>
          </a:xfrm>
        </p:grpSpPr>
        <p:pic>
          <p:nvPicPr>
            <p:cNvPr id="13" name="Picture 12">
              <a:extLst>
                <a:ext uri="{FF2B5EF4-FFF2-40B4-BE49-F238E27FC236}">
                  <a16:creationId xmlns:a16="http://schemas.microsoft.com/office/drawing/2014/main" id="{A926CD6B-5FFC-CB06-52BF-5AD022A7DC4B}"/>
                </a:ext>
              </a:extLst>
            </p:cNvPr>
            <p:cNvPicPr>
              <a:picLocks noChangeAspect="1"/>
            </p:cNvPicPr>
            <p:nvPr/>
          </p:nvPicPr>
          <p:blipFill>
            <a:blip r:embed="rId7"/>
            <a:stretch>
              <a:fillRect/>
            </a:stretch>
          </p:blipFill>
          <p:spPr>
            <a:xfrm>
              <a:off x="6853998" y="3372647"/>
              <a:ext cx="1533397" cy="1989616"/>
            </a:xfrm>
            <a:prstGeom prst="rect">
              <a:avLst/>
            </a:prstGeom>
            <a:ln w="6350">
              <a:solidFill>
                <a:schemeClr val="tx1"/>
              </a:solidFill>
            </a:ln>
          </p:spPr>
        </p:pic>
        <p:pic>
          <p:nvPicPr>
            <p:cNvPr id="15" name="Picture 14"/>
            <p:cNvPicPr>
              <a:picLocks noChangeAspect="1"/>
            </p:cNvPicPr>
            <p:nvPr/>
          </p:nvPicPr>
          <p:blipFill>
            <a:blip r:embed="rId8"/>
            <a:stretch>
              <a:fillRect/>
            </a:stretch>
          </p:blipFill>
          <p:spPr>
            <a:xfrm>
              <a:off x="8685678" y="3373329"/>
              <a:ext cx="1550522" cy="1984285"/>
            </a:xfrm>
            <a:prstGeom prst="rect">
              <a:avLst/>
            </a:prstGeom>
            <a:ln w="6350">
              <a:solidFill>
                <a:schemeClr val="tx1"/>
              </a:solidFill>
            </a:ln>
          </p:spPr>
        </p:pic>
        <p:pic>
          <p:nvPicPr>
            <p:cNvPr id="16" name="Picture 15"/>
            <p:cNvPicPr>
              <a:picLocks noChangeAspect="1"/>
            </p:cNvPicPr>
            <p:nvPr/>
          </p:nvPicPr>
          <p:blipFill>
            <a:blip r:embed="rId9"/>
            <a:stretch>
              <a:fillRect/>
            </a:stretch>
          </p:blipFill>
          <p:spPr>
            <a:xfrm>
              <a:off x="7623783" y="4210006"/>
              <a:ext cx="1538934" cy="1984284"/>
            </a:xfrm>
            <a:prstGeom prst="rect">
              <a:avLst/>
            </a:prstGeom>
            <a:ln w="6350">
              <a:solidFill>
                <a:schemeClr val="tx1"/>
              </a:solidFill>
            </a:ln>
          </p:spPr>
        </p:pic>
        <p:pic>
          <p:nvPicPr>
            <p:cNvPr id="6" name="Picture 5">
              <a:extLst>
                <a:ext uri="{FF2B5EF4-FFF2-40B4-BE49-F238E27FC236}">
                  <a16:creationId xmlns:a16="http://schemas.microsoft.com/office/drawing/2014/main" id="{FA0AD56A-E0A2-D062-CE15-9D83BEBFAA1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472536" y="4210006"/>
              <a:ext cx="1527327" cy="1984284"/>
            </a:xfrm>
            <a:prstGeom prst="rect">
              <a:avLst/>
            </a:prstGeom>
            <a:noFill/>
            <a:ln w="6350">
              <a:solidFill>
                <a:schemeClr val="tx1"/>
              </a:solidFill>
            </a:ln>
          </p:spPr>
        </p:pic>
      </p:grpSp>
    </p:spTree>
    <p:extLst>
      <p:ext uri="{BB962C8B-B14F-4D97-AF65-F5344CB8AC3E}">
        <p14:creationId xmlns:p14="http://schemas.microsoft.com/office/powerpoint/2010/main" val="27477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51F473B-3637-2B24-18C5-93C32B4C9D12}"/>
              </a:ext>
            </a:extLst>
          </p:cNvPr>
          <p:cNvSpPr>
            <a:spLocks noGrp="1"/>
          </p:cNvSpPr>
          <p:nvPr>
            <p:ph type="title"/>
          </p:nvPr>
        </p:nvSpPr>
        <p:spPr>
          <a:xfrm>
            <a:off x="584073" y="489966"/>
            <a:ext cx="9833201" cy="1354217"/>
          </a:xfrm>
        </p:spPr>
        <p:txBody>
          <a:bodyPr/>
          <a:lstStyle/>
          <a:p>
            <a:pPr>
              <a:lnSpc>
                <a:spcPct val="100000"/>
              </a:lnSpc>
            </a:pPr>
            <a:r>
              <a:rPr lang="en-US" dirty="0"/>
              <a:t>Indicator reporting example</a:t>
            </a:r>
            <a:br>
              <a:rPr lang="en-US" sz="3600" dirty="0"/>
            </a:br>
            <a:r>
              <a:rPr lang="en-US" sz="2400" dirty="0"/>
              <a:t>Hospital Stays for Harm Caused by Substance Use, </a:t>
            </a:r>
            <a:br>
              <a:rPr lang="en-US" sz="2400" dirty="0"/>
            </a:br>
            <a:r>
              <a:rPr lang="en-US" sz="2400" dirty="0"/>
              <a:t>2022–2023 (per 100,000) — Indicator results</a:t>
            </a:r>
            <a:endParaRPr lang="en-CA" sz="2400" dirty="0"/>
          </a:p>
        </p:txBody>
      </p:sp>
      <p:pic>
        <p:nvPicPr>
          <p:cNvPr id="12" name="Picture 11" descr="Every day, 500 Canadians are hospitalized because of harm from alcohol or drugs; More than for heart attacks and strokes combined; Overall 2 in 3 are men (Source: CIHI, 2022)&#10;&#10;">
            <a:extLst>
              <a:ext uri="{FF2B5EF4-FFF2-40B4-BE49-F238E27FC236}">
                <a16:creationId xmlns:a16="http://schemas.microsoft.com/office/drawing/2014/main" id="{9868A555-88A8-FD7E-A8C2-6B5BCE1BC6CD}"/>
              </a:ext>
            </a:extLst>
          </p:cNvPr>
          <p:cNvPicPr>
            <a:picLocks noChangeAspect="1"/>
          </p:cNvPicPr>
          <p:nvPr/>
        </p:nvPicPr>
        <p:blipFill>
          <a:blip r:embed="rId3"/>
          <a:stretch>
            <a:fillRect/>
          </a:stretch>
        </p:blipFill>
        <p:spPr>
          <a:xfrm>
            <a:off x="1059506" y="1920435"/>
            <a:ext cx="4847852" cy="1824461"/>
          </a:xfrm>
          <a:prstGeom prst="rect">
            <a:avLst/>
          </a:prstGeom>
        </p:spPr>
      </p:pic>
      <p:pic>
        <p:nvPicPr>
          <p:cNvPr id="13" name="Picture 12" descr="Alcohol contributes to more than half of hospital stays for harm caused by substance use; Among children and youth (age 10 to 24), hospital stays are more likely to be caused by cannabis than by alcohol or other substances (Source: CIHI, 2022)">
            <a:extLst>
              <a:ext uri="{FF2B5EF4-FFF2-40B4-BE49-F238E27FC236}">
                <a16:creationId xmlns:a16="http://schemas.microsoft.com/office/drawing/2014/main" id="{227C78AA-3B98-5D70-C253-6EAC5429B1FF}"/>
              </a:ext>
            </a:extLst>
          </p:cNvPr>
          <p:cNvPicPr>
            <a:picLocks noChangeAspect="1"/>
          </p:cNvPicPr>
          <p:nvPr/>
        </p:nvPicPr>
        <p:blipFill>
          <a:blip r:embed="rId4"/>
          <a:stretch>
            <a:fillRect/>
          </a:stretch>
        </p:blipFill>
        <p:spPr>
          <a:xfrm>
            <a:off x="6325428" y="1974711"/>
            <a:ext cx="4654666" cy="1736741"/>
          </a:xfrm>
          <a:prstGeom prst="rect">
            <a:avLst/>
          </a:prstGeom>
        </p:spPr>
      </p:pic>
      <p:pic>
        <p:nvPicPr>
          <p:cNvPr id="15" name="Picture 14" descr="4 in 10 adults (age 25+); 7 in 10 children and youth (age 10 to 24); hospitalized for harm caused by substance use also have a mental health condition such as anxiety, depression or schizophrenia (Source: CIHI, 2022)">
            <a:extLst>
              <a:ext uri="{FF2B5EF4-FFF2-40B4-BE49-F238E27FC236}">
                <a16:creationId xmlns:a16="http://schemas.microsoft.com/office/drawing/2014/main" id="{00A65F72-CB44-11BE-9AAF-DF1E9BA907E4}"/>
              </a:ext>
            </a:extLst>
          </p:cNvPr>
          <p:cNvPicPr>
            <a:picLocks noChangeAspect="1"/>
          </p:cNvPicPr>
          <p:nvPr/>
        </p:nvPicPr>
        <p:blipFill>
          <a:blip r:embed="rId5"/>
          <a:stretch>
            <a:fillRect/>
          </a:stretch>
        </p:blipFill>
        <p:spPr>
          <a:xfrm>
            <a:off x="3797710" y="3816729"/>
            <a:ext cx="4743974" cy="1866984"/>
          </a:xfrm>
          <a:prstGeom prst="rect">
            <a:avLst/>
          </a:prstGeom>
        </p:spPr>
      </p:pic>
      <p:sp>
        <p:nvSpPr>
          <p:cNvPr id="8" name="Text Placeholder 3">
            <a:extLst>
              <a:ext uri="{FF2B5EF4-FFF2-40B4-BE49-F238E27FC236}">
                <a16:creationId xmlns:a16="http://schemas.microsoft.com/office/drawing/2014/main" id="{08654527-0E5F-77C5-A614-CC32874E8B89}"/>
              </a:ext>
            </a:extLst>
          </p:cNvPr>
          <p:cNvSpPr txBox="1">
            <a:spLocks/>
          </p:cNvSpPr>
          <p:nvPr/>
        </p:nvSpPr>
        <p:spPr>
          <a:xfrm>
            <a:off x="609600" y="5801374"/>
            <a:ext cx="10343687" cy="246221"/>
          </a:xfrm>
          <a:prstGeom prst="rect">
            <a:avLst/>
          </a:prstGeom>
        </p:spPr>
        <p:txBody>
          <a:bodyPr vert="horz" wrap="square" lIns="0" tIns="0" rIns="0" bIns="0" rtlCol="0">
            <a:spAutoFit/>
          </a:bodyPr>
          <a:lstStyle>
            <a:lvl1pPr marL="243411" indent="-243411" algn="l" defTabSz="1219170" rtl="0" eaLnBrk="1" latinLnBrk="0" hangingPunct="1">
              <a:lnSpc>
                <a:spcPts val="2800"/>
              </a:lnSpc>
              <a:spcBef>
                <a:spcPts val="800"/>
              </a:spcBef>
              <a:spcAft>
                <a:spcPts val="800"/>
              </a:spcAft>
              <a:buFont typeface="Calibri" panose="020F0502020204030204" pitchFamily="34" charset="0"/>
              <a:buChar char="•"/>
              <a:defRPr sz="2267" b="1" kern="1200" baseline="0">
                <a:solidFill>
                  <a:srgbClr val="365254"/>
                </a:solidFill>
                <a:latin typeface="+mn-lt"/>
                <a:ea typeface="+mn-ea"/>
                <a:cs typeface="+mn-cs"/>
              </a:defRPr>
            </a:lvl1pPr>
            <a:lvl2pPr marL="599002" indent="-243411" algn="l" defTabSz="1219170" rtl="0" eaLnBrk="1" latinLnBrk="0" hangingPunct="1">
              <a:lnSpc>
                <a:spcPts val="2800"/>
              </a:lnSpc>
              <a:spcBef>
                <a:spcPts val="800"/>
              </a:spcBef>
              <a:spcAft>
                <a:spcPts val="800"/>
              </a:spcAft>
              <a:buFont typeface="Calibri" panose="020F0502020204030204" pitchFamily="34" charset="0"/>
              <a:buChar char="‒"/>
              <a:tabLst/>
              <a:defRPr sz="2133" kern="1200">
                <a:solidFill>
                  <a:schemeClr val="tx1"/>
                </a:solidFill>
                <a:latin typeface="+mn-lt"/>
                <a:ea typeface="+mn-ea"/>
                <a:cs typeface="+mn-cs"/>
              </a:defRPr>
            </a:lvl2pPr>
            <a:lvl3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3pPr>
            <a:lvl4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4pPr>
            <a:lvl5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5pPr>
            <a:lvl6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baseline="0">
                <a:solidFill>
                  <a:schemeClr val="tx1"/>
                </a:solidFill>
                <a:latin typeface="+mn-lt"/>
                <a:ea typeface="+mn-ea"/>
                <a:cs typeface="+mn-cs"/>
              </a:defRPr>
            </a:lvl6pPr>
            <a:lvl7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7pPr>
            <a:lvl8pPr marL="599002" indent="-243411" algn="l" defTabSz="1219170" rtl="0" eaLnBrk="1" latinLnBrk="0" hangingPunct="1">
              <a:lnSpc>
                <a:spcPts val="2800"/>
              </a:lnSpc>
              <a:spcBef>
                <a:spcPts val="800"/>
              </a:spcBef>
              <a:spcAft>
                <a:spcPts val="800"/>
              </a:spcAft>
              <a:buFont typeface="Calibri" panose="020F0502020204030204" pitchFamily="34" charset="0"/>
              <a:buChar char="‒"/>
              <a:defRPr sz="2133"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lnSpc>
                <a:spcPct val="100000"/>
              </a:lnSpc>
              <a:buNone/>
            </a:pPr>
            <a:r>
              <a:rPr lang="en-US" sz="1600" dirty="0">
                <a:solidFill>
                  <a:schemeClr val="tx1"/>
                </a:solidFill>
              </a:rPr>
              <a:t>Definition: </a:t>
            </a:r>
            <a:r>
              <a:rPr lang="en-US" sz="1600" b="0" dirty="0">
                <a:solidFill>
                  <a:schemeClr val="tx1"/>
                </a:solidFill>
              </a:rPr>
              <a:t>The rate of hospital stays as a direct result of using alcohol, cannabis and other substances.</a:t>
            </a:r>
          </a:p>
        </p:txBody>
      </p:sp>
      <p:cxnSp>
        <p:nvCxnSpPr>
          <p:cNvPr id="9" name="Straight Connector 8">
            <a:extLst>
              <a:ext uri="{FF2B5EF4-FFF2-40B4-BE49-F238E27FC236}">
                <a16:creationId xmlns:a16="http://schemas.microsoft.com/office/drawing/2014/main" id="{B293A2E2-804A-8D14-8820-0F1ADB406402}"/>
              </a:ext>
              <a:ext uri="{C183D7F6-B498-43B3-948B-1728B52AA6E4}">
                <adec:decorative xmlns:adec="http://schemas.microsoft.com/office/drawing/2017/decorative" val="1"/>
              </a:ext>
            </a:extLst>
          </p:cNvPr>
          <p:cNvCxnSpPr>
            <a:cxnSpLocks/>
          </p:cNvCxnSpPr>
          <p:nvPr/>
        </p:nvCxnSpPr>
        <p:spPr>
          <a:xfrm>
            <a:off x="6140563" y="2092735"/>
            <a:ext cx="0" cy="1537810"/>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496A11-5F4E-25DC-2310-805D7BAB258D}"/>
              </a:ext>
              <a:ext uri="{C183D7F6-B498-43B3-948B-1728B52AA6E4}">
                <adec:decorative xmlns:adec="http://schemas.microsoft.com/office/drawing/2017/decorative" val="1"/>
              </a:ext>
            </a:extLst>
          </p:cNvPr>
          <p:cNvCxnSpPr>
            <a:cxnSpLocks/>
          </p:cNvCxnSpPr>
          <p:nvPr/>
        </p:nvCxnSpPr>
        <p:spPr>
          <a:xfrm flipH="1">
            <a:off x="696671" y="3763948"/>
            <a:ext cx="10441229" cy="0"/>
          </a:xfrm>
          <a:prstGeom prst="line">
            <a:avLst/>
          </a:prstGeom>
          <a:ln w="22225">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9F9822-A5E0-0684-3AEA-046BC6F1D769}"/>
              </a:ext>
              <a:ext uri="{C183D7F6-B498-43B3-948B-1728B52AA6E4}">
                <adec:decorative xmlns:adec="http://schemas.microsoft.com/office/drawing/2017/decorative" val="1"/>
              </a:ext>
            </a:extLst>
          </p:cNvPr>
          <p:cNvCxnSpPr>
            <a:cxnSpLocks/>
          </p:cNvCxnSpPr>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7C296A89-4D42-5F59-6CC6-D1E7516C42D1}"/>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6093" y="186700"/>
            <a:ext cx="1219200" cy="1219200"/>
          </a:xfrm>
          <a:prstGeom prst="rect">
            <a:avLst/>
          </a:prstGeom>
        </p:spPr>
      </p:pic>
    </p:spTree>
    <p:extLst>
      <p:ext uri="{BB962C8B-B14F-4D97-AF65-F5344CB8AC3E}">
        <p14:creationId xmlns:p14="http://schemas.microsoft.com/office/powerpoint/2010/main" val="3206508018"/>
      </p:ext>
    </p:extLst>
  </p:cSld>
  <p:clrMapOvr>
    <a:masterClrMapping/>
  </p:clrMapOvr>
</p:sld>
</file>

<file path=ppt/theme/theme1.xml><?xml version="1.0" encoding="utf-8"?>
<a:theme xmlns:a="http://schemas.openxmlformats.org/drawingml/2006/main" name="1_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PPT_EN</Template>
  <TotalTime>0</TotalTime>
  <Words>2074</Words>
  <Application>Microsoft Office PowerPoint</Application>
  <PresentationFormat>Widescreen</PresentationFormat>
  <Paragraphs>185</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Courier New</vt:lpstr>
      <vt:lpstr>1_PPT_EN</vt:lpstr>
      <vt:lpstr>Shared Health Priorities: Measuring Access to Mental Health and Substance Use Services and  to Home and Community Care</vt:lpstr>
      <vt:lpstr>Achieving FPT consensus around comparable  data and public transparency</vt:lpstr>
      <vt:lpstr>Phase 1: Indicator selection</vt:lpstr>
      <vt:lpstr>Phase 2: Indicator development and reporting</vt:lpstr>
      <vt:lpstr>Key accomplishments</vt:lpstr>
      <vt:lpstr>Key accomplishments (continued)</vt:lpstr>
      <vt:lpstr>Indicator reporting</vt:lpstr>
      <vt:lpstr>Public reporting approach</vt:lpstr>
      <vt:lpstr>Indicator reporting example Hospital Stays for Harm Caused by Substance Use,  2022–2023 (per 100,000) — Indicator results</vt:lpstr>
      <vt:lpstr>Indicator reporting example (continued) Hospital Stays for Harm Caused by Substance Use,  2022–2023 (per 100,000) — Indicator results</vt:lpstr>
      <vt:lpstr>Indicator reporting example (continued) Hospital Stays for Harm Caused by Substance Use, per 100,000  (2017–2018 to 2022–2023) — Trend results </vt:lpstr>
      <vt:lpstr>SHP indicators with region-level results in YHS</vt:lpstr>
      <vt:lpstr>Overall key messages</vt:lpstr>
      <vt:lpstr>Appendix A Indicators of access to mental health and substance use services</vt:lpstr>
      <vt:lpstr>Navigation of Mental Health and  Substance Use Services Key findings, 2023</vt:lpstr>
      <vt:lpstr>Early Intervention for Mental Health and Substance Use Among Children and Youth Key findings, 2023</vt:lpstr>
      <vt:lpstr>Wait Times for Community Mental Health Counselling Key findings, 2022–2023</vt:lpstr>
      <vt:lpstr>Self-Harm, Including Suicide  Key findings, 2021–2022</vt:lpstr>
      <vt:lpstr>Hospital Stays for Harm Caused by Substance Use Key findings, 2022–2023</vt:lpstr>
      <vt:lpstr>Frequent Emergency Room Visits for Help With Mental Health and Substance Use Key findings, 2022–2023</vt:lpstr>
      <vt:lpstr>​Appendix B Indicators of access to home and community care</vt:lpstr>
      <vt:lpstr>Death at Home or in Community Key findings, 2021 (calendar year)</vt:lpstr>
      <vt:lpstr>Wait Times for Home Care Services Key findings, 2022–2023</vt:lpstr>
      <vt:lpstr>Home Care Services Helped the Recipient  Stay at Home Key findings, 2022</vt:lpstr>
      <vt:lpstr>Caregiver Distress Key findings, 2022–2023</vt:lpstr>
      <vt:lpstr>New Long-Term Care Residents Who Potentially  Could Have Been Cared for at Home Key findings, 2022–2023</vt:lpstr>
      <vt:lpstr>Hospital Stay Extended Until Home Care Services  or Supports Ready Key findings, 2022–2023</vt:lpstr>
      <vt:lpstr>How to cite this document:  Canadian Institute for Health Information. Shared Health Priorities: Measuring Access to Mental Health and Substance Use Services and to Home and Community Care — Overview and Update. Ottawa, ON: CIHI; November 2023. </vt:lpstr>
      <vt:lpstr>cihi.ca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Health Priorities: Measuring Access to Mental Health and Substance Use Services and to Home and Community Care</dc:title>
  <dc:subject/>
  <dc:creator/>
  <cp:lastModifiedBy/>
  <cp:revision>1</cp:revision>
  <dcterms:created xsi:type="dcterms:W3CDTF">2023-11-07T15:01:02Z</dcterms:created>
  <dcterms:modified xsi:type="dcterms:W3CDTF">2023-11-07T16:52:33Z</dcterms:modified>
</cp:coreProperties>
</file>